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handoutMasterIdLst>
    <p:handoutMasterId r:id="rId16"/>
  </p:handoutMasterIdLst>
  <p:sldIdLst>
    <p:sldId id="257" r:id="rId2"/>
    <p:sldId id="360" r:id="rId3"/>
    <p:sldId id="361" r:id="rId4"/>
    <p:sldId id="275" r:id="rId5"/>
    <p:sldId id="362" r:id="rId6"/>
    <p:sldId id="280" r:id="rId7"/>
    <p:sldId id="289" r:id="rId8"/>
    <p:sldId id="284" r:id="rId9"/>
    <p:sldId id="286" r:id="rId10"/>
    <p:sldId id="290" r:id="rId11"/>
    <p:sldId id="293" r:id="rId12"/>
    <p:sldId id="294" r:id="rId13"/>
    <p:sldId id="292" r:id="rId14"/>
  </p:sldIdLst>
  <p:sldSz cx="12192000" cy="6858000"/>
  <p:notesSz cx="6797675" cy="9928225"/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  <a:srgbClr val="006600"/>
    <a:srgbClr val="99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533" autoAdjust="0"/>
    <p:restoredTop sz="86316" autoAdjust="0"/>
  </p:normalViewPr>
  <p:slideViewPr>
    <p:cSldViewPr snapToGrid="0">
      <p:cViewPr varScale="1">
        <p:scale>
          <a:sx n="99" d="100"/>
          <a:sy n="99" d="100"/>
        </p:scale>
        <p:origin x="714" y="7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819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microsoft.com/office/2016/11/relationships/changesInfo" Target="changesInfos/changesInfo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arja Makarow" userId="846ded0838556463" providerId="LiveId" clId="{920D7AC6-5C98-417A-BB18-3D00BA6BF0CD}"/>
    <pc:docChg chg="undo custSel addSld delSld modSld">
      <pc:chgData name="Marja Makarow" userId="846ded0838556463" providerId="LiveId" clId="{920D7AC6-5C98-417A-BB18-3D00BA6BF0CD}" dt="2023-01-25T12:30:29.361" v="11016" actId="207"/>
      <pc:docMkLst>
        <pc:docMk/>
      </pc:docMkLst>
      <pc:sldChg chg="modSp mod">
        <pc:chgData name="Marja Makarow" userId="846ded0838556463" providerId="LiveId" clId="{920D7AC6-5C98-417A-BB18-3D00BA6BF0CD}" dt="2023-01-25T10:59:40.578" v="10184" actId="255"/>
        <pc:sldMkLst>
          <pc:docMk/>
          <pc:sldMk cId="640821963" sldId="257"/>
        </pc:sldMkLst>
        <pc:spChg chg="mod">
          <ac:chgData name="Marja Makarow" userId="846ded0838556463" providerId="LiveId" clId="{920D7AC6-5C98-417A-BB18-3D00BA6BF0CD}" dt="2023-01-25T10:59:40.578" v="10184" actId="255"/>
          <ac:spMkLst>
            <pc:docMk/>
            <pc:sldMk cId="640821963" sldId="257"/>
            <ac:spMk id="2" creationId="{00000000-0000-0000-0000-000000000000}"/>
          </ac:spMkLst>
        </pc:spChg>
      </pc:sldChg>
      <pc:sldChg chg="modSp mod">
        <pc:chgData name="Marja Makarow" userId="846ded0838556463" providerId="LiveId" clId="{920D7AC6-5C98-417A-BB18-3D00BA6BF0CD}" dt="2023-01-25T12:30:29.361" v="11016" actId="207"/>
        <pc:sldMkLst>
          <pc:docMk/>
          <pc:sldMk cId="3107584243" sldId="280"/>
        </pc:sldMkLst>
        <pc:spChg chg="mod">
          <ac:chgData name="Marja Makarow" userId="846ded0838556463" providerId="LiveId" clId="{920D7AC6-5C98-417A-BB18-3D00BA6BF0CD}" dt="2023-01-23T12:28:41.918" v="6794" actId="20577"/>
          <ac:spMkLst>
            <pc:docMk/>
            <pc:sldMk cId="3107584243" sldId="280"/>
            <ac:spMk id="2" creationId="{00000000-0000-0000-0000-000000000000}"/>
          </ac:spMkLst>
        </pc:spChg>
        <pc:spChg chg="mod">
          <ac:chgData name="Marja Makarow" userId="846ded0838556463" providerId="LiveId" clId="{920D7AC6-5C98-417A-BB18-3D00BA6BF0CD}" dt="2023-01-25T12:30:29.361" v="11016" actId="207"/>
          <ac:spMkLst>
            <pc:docMk/>
            <pc:sldMk cId="3107584243" sldId="280"/>
            <ac:spMk id="3" creationId="{00000000-0000-0000-0000-000000000000}"/>
          </ac:spMkLst>
        </pc:spChg>
      </pc:sldChg>
      <pc:sldChg chg="modSp mod">
        <pc:chgData name="Marja Makarow" userId="846ded0838556463" providerId="LiveId" clId="{920D7AC6-5C98-417A-BB18-3D00BA6BF0CD}" dt="2023-01-25T11:06:30.840" v="10539" actId="20577"/>
        <pc:sldMkLst>
          <pc:docMk/>
          <pc:sldMk cId="328547171" sldId="284"/>
        </pc:sldMkLst>
        <pc:spChg chg="mod">
          <ac:chgData name="Marja Makarow" userId="846ded0838556463" providerId="LiveId" clId="{920D7AC6-5C98-417A-BB18-3D00BA6BF0CD}" dt="2023-01-23T12:28:26.932" v="6789" actId="20577"/>
          <ac:spMkLst>
            <pc:docMk/>
            <pc:sldMk cId="328547171" sldId="284"/>
            <ac:spMk id="2" creationId="{00000000-0000-0000-0000-000000000000}"/>
          </ac:spMkLst>
        </pc:spChg>
        <pc:spChg chg="mod">
          <ac:chgData name="Marja Makarow" userId="846ded0838556463" providerId="LiveId" clId="{920D7AC6-5C98-417A-BB18-3D00BA6BF0CD}" dt="2023-01-25T11:06:30.840" v="10539" actId="20577"/>
          <ac:spMkLst>
            <pc:docMk/>
            <pc:sldMk cId="328547171" sldId="284"/>
            <ac:spMk id="3" creationId="{00000000-0000-0000-0000-000000000000}"/>
          </ac:spMkLst>
        </pc:spChg>
      </pc:sldChg>
      <pc:sldChg chg="modSp add mod">
        <pc:chgData name="Marja Makarow" userId="846ded0838556463" providerId="LiveId" clId="{920D7AC6-5C98-417A-BB18-3D00BA6BF0CD}" dt="2023-01-25T11:07:26.752" v="10561" actId="20577"/>
        <pc:sldMkLst>
          <pc:docMk/>
          <pc:sldMk cId="887563326" sldId="286"/>
        </pc:sldMkLst>
        <pc:spChg chg="mod">
          <ac:chgData name="Marja Makarow" userId="846ded0838556463" providerId="LiveId" clId="{920D7AC6-5C98-417A-BB18-3D00BA6BF0CD}" dt="2023-01-23T12:28:17.170" v="6782" actId="20577"/>
          <ac:spMkLst>
            <pc:docMk/>
            <pc:sldMk cId="887563326" sldId="286"/>
            <ac:spMk id="2" creationId="{00000000-0000-0000-0000-000000000000}"/>
          </ac:spMkLst>
        </pc:spChg>
        <pc:spChg chg="mod">
          <ac:chgData name="Marja Makarow" userId="846ded0838556463" providerId="LiveId" clId="{920D7AC6-5C98-417A-BB18-3D00BA6BF0CD}" dt="2023-01-25T11:07:26.752" v="10561" actId="20577"/>
          <ac:spMkLst>
            <pc:docMk/>
            <pc:sldMk cId="887563326" sldId="286"/>
            <ac:spMk id="3" creationId="{00000000-0000-0000-0000-000000000000}"/>
          </ac:spMkLst>
        </pc:spChg>
      </pc:sldChg>
      <pc:sldChg chg="modSp add mod">
        <pc:chgData name="Marja Makarow" userId="846ded0838556463" providerId="LiveId" clId="{920D7AC6-5C98-417A-BB18-3D00BA6BF0CD}" dt="2023-01-25T11:04:26.718" v="10413" actId="20577"/>
        <pc:sldMkLst>
          <pc:docMk/>
          <pc:sldMk cId="3718382943" sldId="289"/>
        </pc:sldMkLst>
        <pc:spChg chg="mod">
          <ac:chgData name="Marja Makarow" userId="846ded0838556463" providerId="LiveId" clId="{920D7AC6-5C98-417A-BB18-3D00BA6BF0CD}" dt="2023-01-25T11:03:17.841" v="10336" actId="20577"/>
          <ac:spMkLst>
            <pc:docMk/>
            <pc:sldMk cId="3718382943" sldId="289"/>
            <ac:spMk id="2" creationId="{00000000-0000-0000-0000-000000000000}"/>
          </ac:spMkLst>
        </pc:spChg>
        <pc:spChg chg="mod">
          <ac:chgData name="Marja Makarow" userId="846ded0838556463" providerId="LiveId" clId="{920D7AC6-5C98-417A-BB18-3D00BA6BF0CD}" dt="2023-01-25T11:04:26.718" v="10413" actId="20577"/>
          <ac:spMkLst>
            <pc:docMk/>
            <pc:sldMk cId="3718382943" sldId="289"/>
            <ac:spMk id="3" creationId="{00000000-0000-0000-0000-000000000000}"/>
          </ac:spMkLst>
        </pc:spChg>
      </pc:sldChg>
      <pc:sldChg chg="modSp add mod">
        <pc:chgData name="Marja Makarow" userId="846ded0838556463" providerId="LiveId" clId="{920D7AC6-5C98-417A-BB18-3D00BA6BF0CD}" dt="2023-01-25T11:13:21.253" v="10708" actId="27636"/>
        <pc:sldMkLst>
          <pc:docMk/>
          <pc:sldMk cId="122704106" sldId="290"/>
        </pc:sldMkLst>
        <pc:spChg chg="mod">
          <ac:chgData name="Marja Makarow" userId="846ded0838556463" providerId="LiveId" clId="{920D7AC6-5C98-417A-BB18-3D00BA6BF0CD}" dt="2023-01-25T11:07:52.689" v="10562" actId="255"/>
          <ac:spMkLst>
            <pc:docMk/>
            <pc:sldMk cId="122704106" sldId="290"/>
            <ac:spMk id="2" creationId="{00000000-0000-0000-0000-000000000000}"/>
          </ac:spMkLst>
        </pc:spChg>
        <pc:spChg chg="mod">
          <ac:chgData name="Marja Makarow" userId="846ded0838556463" providerId="LiveId" clId="{920D7AC6-5C98-417A-BB18-3D00BA6BF0CD}" dt="2023-01-25T11:13:21.253" v="10708" actId="27636"/>
          <ac:spMkLst>
            <pc:docMk/>
            <pc:sldMk cId="122704106" sldId="290"/>
            <ac:spMk id="3" creationId="{00000000-0000-0000-0000-000000000000}"/>
          </ac:spMkLst>
        </pc:spChg>
      </pc:sldChg>
      <pc:sldChg chg="modSp add mod">
        <pc:chgData name="Marja Makarow" userId="846ded0838556463" providerId="LiveId" clId="{920D7AC6-5C98-417A-BB18-3D00BA6BF0CD}" dt="2023-01-25T10:24:04.210" v="8195" actId="27636"/>
        <pc:sldMkLst>
          <pc:docMk/>
          <pc:sldMk cId="286702097" sldId="292"/>
        </pc:sldMkLst>
        <pc:spChg chg="mod">
          <ac:chgData name="Marja Makarow" userId="846ded0838556463" providerId="LiveId" clId="{920D7AC6-5C98-417A-BB18-3D00BA6BF0CD}" dt="2023-01-23T12:38:42.097" v="7548" actId="20577"/>
          <ac:spMkLst>
            <pc:docMk/>
            <pc:sldMk cId="286702097" sldId="292"/>
            <ac:spMk id="2" creationId="{00000000-0000-0000-0000-000000000000}"/>
          </ac:spMkLst>
        </pc:spChg>
        <pc:spChg chg="mod">
          <ac:chgData name="Marja Makarow" userId="846ded0838556463" providerId="LiveId" clId="{920D7AC6-5C98-417A-BB18-3D00BA6BF0CD}" dt="2023-01-25T10:24:04.210" v="8195" actId="27636"/>
          <ac:spMkLst>
            <pc:docMk/>
            <pc:sldMk cId="286702097" sldId="292"/>
            <ac:spMk id="3" creationId="{00000000-0000-0000-0000-000000000000}"/>
          </ac:spMkLst>
        </pc:spChg>
      </pc:sldChg>
      <pc:sldChg chg="modSp add mod">
        <pc:chgData name="Marja Makarow" userId="846ded0838556463" providerId="LiveId" clId="{920D7AC6-5C98-417A-BB18-3D00BA6BF0CD}" dt="2023-01-25T11:12:20.581" v="10696" actId="20577"/>
        <pc:sldMkLst>
          <pc:docMk/>
          <pc:sldMk cId="453121421" sldId="293"/>
        </pc:sldMkLst>
        <pc:spChg chg="mod">
          <ac:chgData name="Marja Makarow" userId="846ded0838556463" providerId="LiveId" clId="{920D7AC6-5C98-417A-BB18-3D00BA6BF0CD}" dt="2023-01-25T11:08:43.524" v="10566" actId="255"/>
          <ac:spMkLst>
            <pc:docMk/>
            <pc:sldMk cId="453121421" sldId="293"/>
            <ac:spMk id="2" creationId="{00000000-0000-0000-0000-000000000000}"/>
          </ac:spMkLst>
        </pc:spChg>
        <pc:spChg chg="mod">
          <ac:chgData name="Marja Makarow" userId="846ded0838556463" providerId="LiveId" clId="{920D7AC6-5C98-417A-BB18-3D00BA6BF0CD}" dt="2023-01-25T11:12:20.581" v="10696" actId="20577"/>
          <ac:spMkLst>
            <pc:docMk/>
            <pc:sldMk cId="453121421" sldId="293"/>
            <ac:spMk id="3" creationId="{00000000-0000-0000-0000-000000000000}"/>
          </ac:spMkLst>
        </pc:spChg>
      </pc:sldChg>
      <pc:sldChg chg="modSp add mod">
        <pc:chgData name="Marja Makarow" userId="846ded0838556463" providerId="LiveId" clId="{920D7AC6-5C98-417A-BB18-3D00BA6BF0CD}" dt="2023-01-25T11:09:31.374" v="10575" actId="255"/>
        <pc:sldMkLst>
          <pc:docMk/>
          <pc:sldMk cId="3996596933" sldId="294"/>
        </pc:sldMkLst>
        <pc:spChg chg="mod">
          <ac:chgData name="Marja Makarow" userId="846ded0838556463" providerId="LiveId" clId="{920D7AC6-5C98-417A-BB18-3D00BA6BF0CD}" dt="2023-01-25T11:09:31.374" v="10575" actId="255"/>
          <ac:spMkLst>
            <pc:docMk/>
            <pc:sldMk cId="3996596933" sldId="294"/>
            <ac:spMk id="2" creationId="{00000000-0000-0000-0000-000000000000}"/>
          </ac:spMkLst>
        </pc:spChg>
        <pc:spChg chg="mod">
          <ac:chgData name="Marja Makarow" userId="846ded0838556463" providerId="LiveId" clId="{920D7AC6-5C98-417A-BB18-3D00BA6BF0CD}" dt="2023-01-25T10:48:48.320" v="10145" actId="20577"/>
          <ac:spMkLst>
            <pc:docMk/>
            <pc:sldMk cId="3996596933" sldId="294"/>
            <ac:spMk id="3" creationId="{00000000-0000-0000-0000-000000000000}"/>
          </ac:spMkLst>
        </pc:spChg>
      </pc:sldChg>
    </pc:docChg>
  </pc:docChgLst>
  <pc:docChgLst>
    <pc:chgData userId="92336853182c905d" providerId="LiveId" clId="{24FB3F04-2B02-434A-AFD8-F973A4AD2801}"/>
    <pc:docChg chg="modSld modNotesMaster modHandout">
      <pc:chgData name="" userId="92336853182c905d" providerId="LiveId" clId="{24FB3F04-2B02-434A-AFD8-F973A4AD2801}" dt="2023-02-01T16:21:05.752" v="10"/>
      <pc:docMkLst>
        <pc:docMk/>
      </pc:docMkLst>
      <pc:sldChg chg="modSp">
        <pc:chgData name="" userId="92336853182c905d" providerId="LiveId" clId="{24FB3F04-2B02-434A-AFD8-F973A4AD2801}" dt="2023-02-01T16:19:59.221" v="9" actId="20577"/>
        <pc:sldMkLst>
          <pc:docMk/>
          <pc:sldMk cId="3107584243" sldId="280"/>
        </pc:sldMkLst>
        <pc:spChg chg="mod">
          <ac:chgData name="" userId="92336853182c905d" providerId="LiveId" clId="{24FB3F04-2B02-434A-AFD8-F973A4AD2801}" dt="2023-02-01T16:19:59.221" v="9" actId="20577"/>
          <ac:spMkLst>
            <pc:docMk/>
            <pc:sldMk cId="3107584243" sldId="280"/>
            <ac:spMk id="3" creationId="{00000000-0000-0000-0000-000000000000}"/>
          </ac:spMkLst>
        </pc:spChg>
      </pc:sldChg>
    </pc:docChg>
  </pc:docChgLst>
  <pc:docChgLst>
    <pc:chgData name="Lakmé Lakmé" userId="92336853182c905d" providerId="LiveId" clId="{954A5ED6-3324-0144-8F0F-C7477EA5BCC7}"/>
    <pc:docChg chg="undo custSel addSld modSld">
      <pc:chgData name="Lakmé Lakmé" userId="92336853182c905d" providerId="LiveId" clId="{954A5ED6-3324-0144-8F0F-C7477EA5BCC7}" dt="2023-01-30T12:34:47.428" v="172" actId="403"/>
      <pc:docMkLst>
        <pc:docMk/>
      </pc:docMkLst>
      <pc:sldChg chg="modSp mod">
        <pc:chgData name="Lakmé Lakmé" userId="92336853182c905d" providerId="LiveId" clId="{954A5ED6-3324-0144-8F0F-C7477EA5BCC7}" dt="2023-01-30T12:14:53.360" v="3" actId="1076"/>
        <pc:sldMkLst>
          <pc:docMk/>
          <pc:sldMk cId="640821963" sldId="257"/>
        </pc:sldMkLst>
        <pc:spChg chg="mod">
          <ac:chgData name="Lakmé Lakmé" userId="92336853182c905d" providerId="LiveId" clId="{954A5ED6-3324-0144-8F0F-C7477EA5BCC7}" dt="2023-01-30T12:14:44.005" v="1" actId="20577"/>
          <ac:spMkLst>
            <pc:docMk/>
            <pc:sldMk cId="640821963" sldId="257"/>
            <ac:spMk id="2" creationId="{00000000-0000-0000-0000-000000000000}"/>
          </ac:spMkLst>
        </pc:spChg>
        <pc:picChg chg="mod">
          <ac:chgData name="Lakmé Lakmé" userId="92336853182c905d" providerId="LiveId" clId="{954A5ED6-3324-0144-8F0F-C7477EA5BCC7}" dt="2023-01-30T12:14:53.360" v="3" actId="1076"/>
          <ac:picMkLst>
            <pc:docMk/>
            <pc:sldMk cId="640821963" sldId="257"/>
            <ac:picMk id="6" creationId="{00000000-0000-0000-0000-000000000000}"/>
          </ac:picMkLst>
        </pc:picChg>
      </pc:sldChg>
      <pc:sldChg chg="add">
        <pc:chgData name="Lakmé Lakmé" userId="92336853182c905d" providerId="LiveId" clId="{954A5ED6-3324-0144-8F0F-C7477EA5BCC7}" dt="2023-01-30T12:18:27.001" v="35"/>
        <pc:sldMkLst>
          <pc:docMk/>
          <pc:sldMk cId="558266121" sldId="275"/>
        </pc:sldMkLst>
      </pc:sldChg>
      <pc:sldChg chg="modSp mod">
        <pc:chgData name="Lakmé Lakmé" userId="92336853182c905d" providerId="LiveId" clId="{954A5ED6-3324-0144-8F0F-C7477EA5BCC7}" dt="2023-01-30T12:17:42.971" v="34" actId="20577"/>
        <pc:sldMkLst>
          <pc:docMk/>
          <pc:sldMk cId="3107584243" sldId="280"/>
        </pc:sldMkLst>
        <pc:spChg chg="mod">
          <ac:chgData name="Lakmé Lakmé" userId="92336853182c905d" providerId="LiveId" clId="{954A5ED6-3324-0144-8F0F-C7477EA5BCC7}" dt="2023-01-30T12:17:42.971" v="34" actId="20577"/>
          <ac:spMkLst>
            <pc:docMk/>
            <pc:sldMk cId="3107584243" sldId="280"/>
            <ac:spMk id="3" creationId="{00000000-0000-0000-0000-000000000000}"/>
          </ac:spMkLst>
        </pc:spChg>
      </pc:sldChg>
      <pc:sldChg chg="modSp mod">
        <pc:chgData name="Lakmé Lakmé" userId="92336853182c905d" providerId="LiveId" clId="{954A5ED6-3324-0144-8F0F-C7477EA5BCC7}" dt="2023-01-30T12:31:42.047" v="108" actId="20577"/>
        <pc:sldMkLst>
          <pc:docMk/>
          <pc:sldMk cId="328547171" sldId="284"/>
        </pc:sldMkLst>
        <pc:spChg chg="mod">
          <ac:chgData name="Lakmé Lakmé" userId="92336853182c905d" providerId="LiveId" clId="{954A5ED6-3324-0144-8F0F-C7477EA5BCC7}" dt="2023-01-30T12:31:42.047" v="108" actId="20577"/>
          <ac:spMkLst>
            <pc:docMk/>
            <pc:sldMk cId="328547171" sldId="284"/>
            <ac:spMk id="2" creationId="{00000000-0000-0000-0000-000000000000}"/>
          </ac:spMkLst>
        </pc:spChg>
        <pc:spChg chg="mod">
          <ac:chgData name="Lakmé Lakmé" userId="92336853182c905d" providerId="LiveId" clId="{954A5ED6-3324-0144-8F0F-C7477EA5BCC7}" dt="2023-01-30T12:20:04.542" v="44" actId="20577"/>
          <ac:spMkLst>
            <pc:docMk/>
            <pc:sldMk cId="328547171" sldId="284"/>
            <ac:spMk id="3" creationId="{00000000-0000-0000-0000-000000000000}"/>
          </ac:spMkLst>
        </pc:spChg>
      </pc:sldChg>
      <pc:sldChg chg="modSp mod">
        <pc:chgData name="Lakmé Lakmé" userId="92336853182c905d" providerId="LiveId" clId="{954A5ED6-3324-0144-8F0F-C7477EA5BCC7}" dt="2023-01-30T12:31:51.864" v="113" actId="20577"/>
        <pc:sldMkLst>
          <pc:docMk/>
          <pc:sldMk cId="887563326" sldId="286"/>
        </pc:sldMkLst>
        <pc:spChg chg="mod">
          <ac:chgData name="Lakmé Lakmé" userId="92336853182c905d" providerId="LiveId" clId="{954A5ED6-3324-0144-8F0F-C7477EA5BCC7}" dt="2023-01-30T12:31:51.864" v="113" actId="20577"/>
          <ac:spMkLst>
            <pc:docMk/>
            <pc:sldMk cId="887563326" sldId="286"/>
            <ac:spMk id="2" creationId="{00000000-0000-0000-0000-000000000000}"/>
          </ac:spMkLst>
        </pc:spChg>
        <pc:spChg chg="mod">
          <ac:chgData name="Lakmé Lakmé" userId="92336853182c905d" providerId="LiveId" clId="{954A5ED6-3324-0144-8F0F-C7477EA5BCC7}" dt="2023-01-30T12:22:40.888" v="53" actId="20577"/>
          <ac:spMkLst>
            <pc:docMk/>
            <pc:sldMk cId="887563326" sldId="286"/>
            <ac:spMk id="3" creationId="{00000000-0000-0000-0000-000000000000}"/>
          </ac:spMkLst>
        </pc:spChg>
      </pc:sldChg>
      <pc:sldChg chg="modSp mod">
        <pc:chgData name="Lakmé Lakmé" userId="92336853182c905d" providerId="LiveId" clId="{954A5ED6-3324-0144-8F0F-C7477EA5BCC7}" dt="2023-01-30T12:32:31.797" v="127" actId="20577"/>
        <pc:sldMkLst>
          <pc:docMk/>
          <pc:sldMk cId="122704106" sldId="290"/>
        </pc:sldMkLst>
        <pc:spChg chg="mod">
          <ac:chgData name="Lakmé Lakmé" userId="92336853182c905d" providerId="LiveId" clId="{954A5ED6-3324-0144-8F0F-C7477EA5BCC7}" dt="2023-01-30T12:32:24.969" v="126" actId="1076"/>
          <ac:spMkLst>
            <pc:docMk/>
            <pc:sldMk cId="122704106" sldId="290"/>
            <ac:spMk id="2" creationId="{00000000-0000-0000-0000-000000000000}"/>
          </ac:spMkLst>
        </pc:spChg>
        <pc:spChg chg="mod">
          <ac:chgData name="Lakmé Lakmé" userId="92336853182c905d" providerId="LiveId" clId="{954A5ED6-3324-0144-8F0F-C7477EA5BCC7}" dt="2023-01-30T12:32:31.797" v="127" actId="20577"/>
          <ac:spMkLst>
            <pc:docMk/>
            <pc:sldMk cId="122704106" sldId="290"/>
            <ac:spMk id="3" creationId="{00000000-0000-0000-0000-000000000000}"/>
          </ac:spMkLst>
        </pc:spChg>
      </pc:sldChg>
      <pc:sldChg chg="modSp mod">
        <pc:chgData name="Lakmé Lakmé" userId="92336853182c905d" providerId="LiveId" clId="{954A5ED6-3324-0144-8F0F-C7477EA5BCC7}" dt="2023-01-30T12:31:09.819" v="103" actId="27636"/>
        <pc:sldMkLst>
          <pc:docMk/>
          <pc:sldMk cId="286702097" sldId="292"/>
        </pc:sldMkLst>
        <pc:spChg chg="mod">
          <ac:chgData name="Lakmé Lakmé" userId="92336853182c905d" providerId="LiveId" clId="{954A5ED6-3324-0144-8F0F-C7477EA5BCC7}" dt="2023-01-30T12:31:09.819" v="103" actId="27636"/>
          <ac:spMkLst>
            <pc:docMk/>
            <pc:sldMk cId="286702097" sldId="292"/>
            <ac:spMk id="3" creationId="{00000000-0000-0000-0000-000000000000}"/>
          </ac:spMkLst>
        </pc:spChg>
      </pc:sldChg>
      <pc:sldChg chg="modSp mod">
        <pc:chgData name="Lakmé Lakmé" userId="92336853182c905d" providerId="LiveId" clId="{954A5ED6-3324-0144-8F0F-C7477EA5BCC7}" dt="2023-01-30T12:34:40.936" v="171" actId="403"/>
        <pc:sldMkLst>
          <pc:docMk/>
          <pc:sldMk cId="453121421" sldId="293"/>
        </pc:sldMkLst>
        <pc:spChg chg="mod">
          <ac:chgData name="Lakmé Lakmé" userId="92336853182c905d" providerId="LiveId" clId="{954A5ED6-3324-0144-8F0F-C7477EA5BCC7}" dt="2023-01-30T12:34:40.936" v="171" actId="403"/>
          <ac:spMkLst>
            <pc:docMk/>
            <pc:sldMk cId="453121421" sldId="293"/>
            <ac:spMk id="2" creationId="{00000000-0000-0000-0000-000000000000}"/>
          </ac:spMkLst>
        </pc:spChg>
        <pc:spChg chg="mod">
          <ac:chgData name="Lakmé Lakmé" userId="92336853182c905d" providerId="LiveId" clId="{954A5ED6-3324-0144-8F0F-C7477EA5BCC7}" dt="2023-01-30T12:32:44.111" v="129" actId="1076"/>
          <ac:spMkLst>
            <pc:docMk/>
            <pc:sldMk cId="453121421" sldId="293"/>
            <ac:spMk id="3" creationId="{00000000-0000-0000-0000-000000000000}"/>
          </ac:spMkLst>
        </pc:spChg>
      </pc:sldChg>
      <pc:sldChg chg="modSp mod">
        <pc:chgData name="Lakmé Lakmé" userId="92336853182c905d" providerId="LiveId" clId="{954A5ED6-3324-0144-8F0F-C7477EA5BCC7}" dt="2023-01-30T12:34:47.428" v="172" actId="403"/>
        <pc:sldMkLst>
          <pc:docMk/>
          <pc:sldMk cId="3996596933" sldId="294"/>
        </pc:sldMkLst>
        <pc:spChg chg="mod">
          <ac:chgData name="Lakmé Lakmé" userId="92336853182c905d" providerId="LiveId" clId="{954A5ED6-3324-0144-8F0F-C7477EA5BCC7}" dt="2023-01-30T12:34:47.428" v="172" actId="403"/>
          <ac:spMkLst>
            <pc:docMk/>
            <pc:sldMk cId="3996596933" sldId="294"/>
            <ac:spMk id="2" creationId="{00000000-0000-0000-0000-000000000000}"/>
          </ac:spMkLst>
        </pc:spChg>
        <pc:spChg chg="mod">
          <ac:chgData name="Lakmé Lakmé" userId="92336853182c905d" providerId="LiveId" clId="{954A5ED6-3324-0144-8F0F-C7477EA5BCC7}" dt="2023-01-30T12:34:27.415" v="170" actId="20577"/>
          <ac:spMkLst>
            <pc:docMk/>
            <pc:sldMk cId="3996596933" sldId="294"/>
            <ac:spMk id="3" creationId="{00000000-0000-0000-0000-000000000000}"/>
          </ac:spMkLst>
        </pc:spChg>
      </pc:sldChg>
      <pc:sldChg chg="modSp add mod">
        <pc:chgData name="Lakmé Lakmé" userId="92336853182c905d" providerId="LiveId" clId="{954A5ED6-3324-0144-8F0F-C7477EA5BCC7}" dt="2023-01-30T12:19:01.867" v="41" actId="20577"/>
        <pc:sldMkLst>
          <pc:docMk/>
          <pc:sldMk cId="3733321089" sldId="360"/>
        </pc:sldMkLst>
        <pc:spChg chg="mod">
          <ac:chgData name="Lakmé Lakmé" userId="92336853182c905d" providerId="LiveId" clId="{954A5ED6-3324-0144-8F0F-C7477EA5BCC7}" dt="2023-01-30T12:19:01.867" v="41" actId="20577"/>
          <ac:spMkLst>
            <pc:docMk/>
            <pc:sldMk cId="3733321089" sldId="360"/>
            <ac:spMk id="5" creationId="{0BB6FCD0-9E5B-408D-BA0E-B065E8F6CFC5}"/>
          </ac:spMkLst>
        </pc:spChg>
      </pc:sldChg>
      <pc:sldChg chg="add">
        <pc:chgData name="Lakmé Lakmé" userId="92336853182c905d" providerId="LiveId" clId="{954A5ED6-3324-0144-8F0F-C7477EA5BCC7}" dt="2023-01-30T12:18:27.001" v="35"/>
        <pc:sldMkLst>
          <pc:docMk/>
          <pc:sldMk cId="1467911218" sldId="361"/>
        </pc:sldMkLst>
      </pc:sldChg>
      <pc:sldChg chg="add">
        <pc:chgData name="Lakmé Lakmé" userId="92336853182c905d" providerId="LiveId" clId="{954A5ED6-3324-0144-8F0F-C7477EA5BCC7}" dt="2023-01-30T12:18:27.001" v="35"/>
        <pc:sldMkLst>
          <pc:docMk/>
          <pc:sldMk cId="2250629526" sldId="362"/>
        </pc:sldMkLst>
      </pc:sldChg>
    </pc:docChg>
  </pc:docChgLst>
</pc:chgInfo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072" cy="498087"/>
          </a:xfrm>
          <a:prstGeom prst="rect">
            <a:avLst/>
          </a:prstGeom>
        </p:spPr>
        <p:txBody>
          <a:bodyPr vert="horz" lIns="92446" tIns="46222" rIns="92446" bIns="46222" rtlCol="0"/>
          <a:lstStyle>
            <a:lvl1pPr algn="l">
              <a:defRPr sz="1200"/>
            </a:lvl1pPr>
          </a:lstStyle>
          <a:p>
            <a:endParaRPr lang="fi-FI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1002" y="0"/>
            <a:ext cx="2945072" cy="498087"/>
          </a:xfrm>
          <a:prstGeom prst="rect">
            <a:avLst/>
          </a:prstGeom>
        </p:spPr>
        <p:txBody>
          <a:bodyPr vert="horz" lIns="92446" tIns="46222" rIns="92446" bIns="46222" rtlCol="0"/>
          <a:lstStyle>
            <a:lvl1pPr algn="r">
              <a:defRPr sz="1200"/>
            </a:lvl1pPr>
          </a:lstStyle>
          <a:p>
            <a:fld id="{34D5F81F-F79A-4FF0-94A0-E7982FA67584}" type="datetimeFigureOut">
              <a:rPr lang="fi-FI" smtClean="0"/>
              <a:pPr/>
              <a:t>1.2.2023</a:t>
            </a:fld>
            <a:endParaRPr lang="fi-FI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30138"/>
            <a:ext cx="2945072" cy="498087"/>
          </a:xfrm>
          <a:prstGeom prst="rect">
            <a:avLst/>
          </a:prstGeom>
        </p:spPr>
        <p:txBody>
          <a:bodyPr vert="horz" lIns="92446" tIns="46222" rIns="92446" bIns="46222" rtlCol="0" anchor="b"/>
          <a:lstStyle>
            <a:lvl1pPr algn="l">
              <a:defRPr sz="1200"/>
            </a:lvl1pPr>
          </a:lstStyle>
          <a:p>
            <a:endParaRPr lang="fi-FI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1002" y="9430138"/>
            <a:ext cx="2945072" cy="498087"/>
          </a:xfrm>
          <a:prstGeom prst="rect">
            <a:avLst/>
          </a:prstGeom>
        </p:spPr>
        <p:txBody>
          <a:bodyPr vert="horz" lIns="92446" tIns="46222" rIns="92446" bIns="46222" rtlCol="0" anchor="b"/>
          <a:lstStyle>
            <a:lvl1pPr algn="r">
              <a:defRPr sz="1200"/>
            </a:lvl1pPr>
          </a:lstStyle>
          <a:p>
            <a:fld id="{85074AFC-928E-4605-9483-933A9B59E1A5}" type="slidenum">
              <a:rPr lang="fi-FI" smtClean="0"/>
              <a:pPr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47100572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5659" cy="498136"/>
          </a:xfrm>
          <a:prstGeom prst="rect">
            <a:avLst/>
          </a:prstGeom>
        </p:spPr>
        <p:txBody>
          <a:bodyPr vert="horz" lIns="92446" tIns="46222" rIns="92446" bIns="46222" rtlCol="0"/>
          <a:lstStyle>
            <a:lvl1pPr algn="l">
              <a:defRPr sz="1200"/>
            </a:lvl1pPr>
          </a:lstStyle>
          <a:p>
            <a:endParaRPr lang="sk-SK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4" y="1"/>
            <a:ext cx="2945659" cy="498136"/>
          </a:xfrm>
          <a:prstGeom prst="rect">
            <a:avLst/>
          </a:prstGeom>
        </p:spPr>
        <p:txBody>
          <a:bodyPr vert="horz" lIns="92446" tIns="46222" rIns="92446" bIns="46222" rtlCol="0"/>
          <a:lstStyle>
            <a:lvl1pPr algn="r">
              <a:defRPr sz="1200"/>
            </a:lvl1pPr>
          </a:lstStyle>
          <a:p>
            <a:fld id="{5070D4F7-D5C0-411C-84AB-998A94D25D15}" type="datetimeFigureOut">
              <a:rPr lang="sk-SK" smtClean="0"/>
              <a:pPr/>
              <a:t>1. 2. 2023</a:t>
            </a:fld>
            <a:endParaRPr lang="sk-SK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0688" y="1239838"/>
            <a:ext cx="5956300" cy="33512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446" tIns="46222" rIns="92446" bIns="46222" rtlCol="0" anchor="ctr"/>
          <a:lstStyle/>
          <a:p>
            <a:endParaRPr lang="sk-SK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959"/>
            <a:ext cx="5438140" cy="3909239"/>
          </a:xfrm>
          <a:prstGeom prst="rect">
            <a:avLst/>
          </a:prstGeom>
        </p:spPr>
        <p:txBody>
          <a:bodyPr vert="horz" lIns="92446" tIns="46222" rIns="92446" bIns="46222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k-S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30094"/>
            <a:ext cx="2945659" cy="498135"/>
          </a:xfrm>
          <a:prstGeom prst="rect">
            <a:avLst/>
          </a:prstGeom>
        </p:spPr>
        <p:txBody>
          <a:bodyPr vert="horz" lIns="92446" tIns="46222" rIns="92446" bIns="46222" rtlCol="0" anchor="b"/>
          <a:lstStyle>
            <a:lvl1pPr algn="l">
              <a:defRPr sz="1200"/>
            </a:lvl1pPr>
          </a:lstStyle>
          <a:p>
            <a:endParaRPr lang="sk-SK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4" y="9430094"/>
            <a:ext cx="2945659" cy="498135"/>
          </a:xfrm>
          <a:prstGeom prst="rect">
            <a:avLst/>
          </a:prstGeom>
        </p:spPr>
        <p:txBody>
          <a:bodyPr vert="horz" lIns="92446" tIns="46222" rIns="92446" bIns="46222" rtlCol="0" anchor="b"/>
          <a:lstStyle>
            <a:lvl1pPr algn="r">
              <a:defRPr sz="1200"/>
            </a:lvl1pPr>
          </a:lstStyle>
          <a:p>
            <a:fld id="{A6993C00-4740-4650-8B87-AE828492A233}" type="slidenum">
              <a:rPr lang="sk-SK" smtClean="0"/>
              <a:pPr/>
              <a:t>‹#›</a:t>
            </a:fld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4292180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FE5B981-6783-41B0-995B-90AA3F84D1BC}" type="slidenum">
              <a:rPr lang="sk-SK" smtClean="0"/>
              <a:pPr/>
              <a:t>1</a:t>
            </a:fld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428230274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objekt pre obrázok snímky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objekt pre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sk-SK" dirty="0"/>
          </a:p>
        </p:txBody>
      </p:sp>
      <p:sp>
        <p:nvSpPr>
          <p:cNvPr id="4" name="Zástupný objekt pre číslo snímky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2B95CD-D565-4268-AA97-7FEBB36B1575}" type="slidenum">
              <a:rPr lang="sk-SK" smtClean="0"/>
              <a:t>4</a:t>
            </a:fld>
            <a:endParaRPr lang="sk-SK"/>
          </a:p>
        </p:txBody>
      </p:sp>
    </p:spTree>
    <p:extLst>
      <p:ext uri="{BB962C8B-B14F-4D97-AF65-F5344CB8AC3E}">
        <p14:creationId xmlns:p14="http://schemas.microsoft.com/office/powerpoint/2010/main" val="1703411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6993C00-4740-4650-8B87-AE828492A233}" type="slidenum">
              <a:rPr lang="sk-SK" smtClean="0"/>
              <a:pPr/>
              <a:t>6</a:t>
            </a:fld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1944047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sk-SK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sk-SK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183EA-8FFE-49B5-8957-BFECA62779DE}" type="datetimeFigureOut">
              <a:rPr lang="sk-SK" smtClean="0"/>
              <a:pPr/>
              <a:t>1. 2. 2023</a:t>
            </a:fld>
            <a:endParaRPr lang="sk-SK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3FA80-AC7B-44C0-BBD4-A701699FD309}" type="slidenum">
              <a:rPr lang="sk-SK" smtClean="0"/>
              <a:pPr/>
              <a:t>‹#›</a:t>
            </a:fld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18420788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sk-SK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k-SK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183EA-8FFE-49B5-8957-BFECA62779DE}" type="datetimeFigureOut">
              <a:rPr lang="sk-SK" smtClean="0"/>
              <a:pPr/>
              <a:t>1. 2. 2023</a:t>
            </a:fld>
            <a:endParaRPr lang="sk-SK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3FA80-AC7B-44C0-BBD4-A701699FD309}" type="slidenum">
              <a:rPr lang="sk-SK" smtClean="0"/>
              <a:pPr/>
              <a:t>‹#›</a:t>
            </a:fld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42302926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sk-SK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183EA-8FFE-49B5-8957-BFECA62779DE}" type="datetimeFigureOut">
              <a:rPr lang="sk-SK" smtClean="0"/>
              <a:pPr/>
              <a:t>1. 2. 2023</a:t>
            </a:fld>
            <a:endParaRPr lang="sk-SK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3FA80-AC7B-44C0-BBD4-A701699FD309}" type="slidenum">
              <a:rPr lang="sk-SK" smtClean="0"/>
              <a:pPr/>
              <a:t>‹#›</a:t>
            </a:fld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388131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sk-SK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k-SK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k-SK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183EA-8FFE-49B5-8957-BFECA62779DE}" type="datetimeFigureOut">
              <a:rPr lang="sk-SK" smtClean="0"/>
              <a:pPr/>
              <a:t>1. 2. 2023</a:t>
            </a:fld>
            <a:endParaRPr lang="sk-SK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3FA80-AC7B-44C0-BBD4-A701699FD309}" type="slidenum">
              <a:rPr lang="sk-SK" smtClean="0"/>
              <a:pPr/>
              <a:t>‹#›</a:t>
            </a:fld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26419965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sk-SK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k-SK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k-SK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183EA-8FFE-49B5-8957-BFECA62779DE}" type="datetimeFigureOut">
              <a:rPr lang="sk-SK" smtClean="0"/>
              <a:pPr/>
              <a:t>1. 2. 2023</a:t>
            </a:fld>
            <a:endParaRPr lang="sk-SK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3FA80-AC7B-44C0-BBD4-A701699FD309}" type="slidenum">
              <a:rPr lang="sk-SK" smtClean="0"/>
              <a:pPr/>
              <a:t>‹#›</a:t>
            </a:fld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25766759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sk-SK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183EA-8FFE-49B5-8957-BFECA62779DE}" type="datetimeFigureOut">
              <a:rPr lang="sk-SK" smtClean="0"/>
              <a:pPr/>
              <a:t>1. 2. 2023</a:t>
            </a:fld>
            <a:endParaRPr lang="sk-SK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3FA80-AC7B-44C0-BBD4-A701699FD309}" type="slidenum">
              <a:rPr lang="sk-SK" smtClean="0"/>
              <a:pPr/>
              <a:t>‹#›</a:t>
            </a:fld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23381655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183EA-8FFE-49B5-8957-BFECA62779DE}" type="datetimeFigureOut">
              <a:rPr lang="sk-SK" smtClean="0"/>
              <a:pPr/>
              <a:t>1. 2. 2023</a:t>
            </a:fld>
            <a:endParaRPr lang="sk-SK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3FA80-AC7B-44C0-BBD4-A701699FD309}" type="slidenum">
              <a:rPr lang="sk-SK" smtClean="0"/>
              <a:pPr/>
              <a:t>‹#›</a:t>
            </a:fld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42715106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sk-SK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k-SK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183EA-8FFE-49B5-8957-BFECA62779DE}" type="datetimeFigureOut">
              <a:rPr lang="sk-SK" smtClean="0"/>
              <a:pPr/>
              <a:t>1. 2. 2023</a:t>
            </a:fld>
            <a:endParaRPr lang="sk-SK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3FA80-AC7B-44C0-BBD4-A701699FD309}" type="slidenum">
              <a:rPr lang="sk-SK" smtClean="0"/>
              <a:pPr/>
              <a:t>‹#›</a:t>
            </a:fld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6919998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sk-SK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sk-SK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183EA-8FFE-49B5-8957-BFECA62779DE}" type="datetimeFigureOut">
              <a:rPr lang="sk-SK" smtClean="0"/>
              <a:pPr/>
              <a:t>1. 2. 2023</a:t>
            </a:fld>
            <a:endParaRPr lang="sk-SK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3FA80-AC7B-44C0-BBD4-A701699FD309}" type="slidenum">
              <a:rPr lang="sk-SK" smtClean="0"/>
              <a:pPr/>
              <a:t>‹#›</a:t>
            </a:fld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12798439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sk-SK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k-SK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183EA-8FFE-49B5-8957-BFECA62779DE}" type="datetimeFigureOut">
              <a:rPr lang="sk-SK" smtClean="0"/>
              <a:pPr/>
              <a:t>1. 2. 2023</a:t>
            </a:fld>
            <a:endParaRPr lang="sk-SK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3FA80-AC7B-44C0-BBD4-A701699FD309}" type="slidenum">
              <a:rPr lang="sk-SK" smtClean="0"/>
              <a:pPr/>
              <a:t>‹#›</a:t>
            </a:fld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11901789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sk-SK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k-SK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E183EA-8FFE-49B5-8957-BFECA62779DE}" type="datetimeFigureOut">
              <a:rPr lang="sk-SK" smtClean="0"/>
              <a:pPr/>
              <a:t>1. 2. 2023</a:t>
            </a:fld>
            <a:endParaRPr lang="sk-SK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13FA80-AC7B-44C0-BBD4-A701699FD309}" type="slidenum">
              <a:rPr lang="sk-SK" smtClean="0"/>
              <a:pPr/>
              <a:t>‹#›</a:t>
            </a:fld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23778746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7664293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sk-SK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sk-SK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E183EA-8FFE-49B5-8957-BFECA62779DE}" type="datetimeFigureOut">
              <a:rPr lang="sk-SK" smtClean="0"/>
              <a:pPr/>
              <a:t>1. 2. 2023</a:t>
            </a:fld>
            <a:endParaRPr lang="sk-SK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sk-SK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13FA80-AC7B-44C0-BBD4-A701699FD309}" type="slidenum">
              <a:rPr lang="sk-SK" smtClean="0"/>
              <a:pPr/>
              <a:t>‹#›</a:t>
            </a:fld>
            <a:endParaRPr lang="sk-SK" dirty="0"/>
          </a:p>
        </p:txBody>
      </p:sp>
    </p:spTree>
    <p:extLst>
      <p:ext uri="{BB962C8B-B14F-4D97-AF65-F5344CB8AC3E}">
        <p14:creationId xmlns:p14="http://schemas.microsoft.com/office/powerpoint/2010/main" val="18671993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k-SK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5.gif"/><Relationship Id="rId5" Type="http://schemas.openxmlformats.org/officeDocument/2006/relationships/image" Target="../media/image6.wmf"/><Relationship Id="rId4" Type="http://schemas.openxmlformats.org/officeDocument/2006/relationships/oleObject" Target="../embeddings/oleObject1.bin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idx="4294967295"/>
          </p:nvPr>
        </p:nvSpPr>
        <p:spPr>
          <a:xfrm>
            <a:off x="1131894" y="1237488"/>
            <a:ext cx="9521952" cy="2191512"/>
          </a:xfrm>
        </p:spPr>
        <p:txBody>
          <a:bodyPr>
            <a:noAutofit/>
          </a:bodyPr>
          <a:lstStyle/>
          <a:p>
            <a:pPr algn="ctr"/>
            <a:br>
              <a:rPr lang="en-GB" sz="2400" b="1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400" b="1" dirty="0" err="1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Pravidelné</a:t>
            </a:r>
            <a:r>
              <a:rPr lang="en-GB" sz="2400" b="1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b="1" dirty="0" err="1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hodnotenie</a:t>
            </a:r>
            <a:r>
              <a:rPr lang="en-GB" sz="2400" b="1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b="1" dirty="0" err="1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výskumných</a:t>
            </a:r>
            <a:r>
              <a:rPr lang="en-GB" sz="2400" b="1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b="1" dirty="0" err="1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ústavov</a:t>
            </a:r>
            <a:br>
              <a:rPr lang="sk-SK" sz="2400" b="1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400" b="1" dirty="0" err="1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Slovenskej</a:t>
            </a:r>
            <a:r>
              <a:rPr lang="en-GB" sz="2400" b="1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2400" b="1" dirty="0" err="1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akadémie</a:t>
            </a:r>
            <a:r>
              <a:rPr lang="en-GB" sz="2400" b="1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vied</a:t>
            </a:r>
            <a:br>
              <a:rPr lang="en-GB" sz="2400" b="1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400" b="1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2016 – 2021</a:t>
            </a:r>
            <a:br>
              <a:rPr lang="en-GB" sz="2800" b="1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0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sk-SK" sz="20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februára </a:t>
            </a:r>
            <a:r>
              <a:rPr lang="en-GB" sz="20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2023, Bratislava</a:t>
            </a:r>
            <a:br>
              <a:rPr lang="en-GB" sz="20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0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Marja Makarow, </a:t>
            </a:r>
            <a:r>
              <a:rPr lang="sk-SK" sz="20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hlavná hodnotiteľka</a:t>
            </a:r>
            <a:r>
              <a:rPr lang="en-GB" sz="20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k-SK" sz="20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lang="en-GB" sz="20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eta-</a:t>
            </a:r>
            <a:r>
              <a:rPr lang="sk-SK" sz="20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en-GB" sz="2000" dirty="0" err="1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anel</a:t>
            </a:r>
            <a:r>
              <a:rPr lang="sk-SK" sz="20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u</a:t>
            </a:r>
            <a:br>
              <a:rPr lang="en-GB" sz="24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sk-SK" sz="24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9166" b="91450"/>
          <a:stretch/>
        </p:blipFill>
        <p:spPr>
          <a:xfrm>
            <a:off x="1524000" y="-9525"/>
            <a:ext cx="9144000" cy="1151833"/>
          </a:xfrm>
          <a:prstGeom prst="rect">
            <a:avLst/>
          </a:prstGeom>
        </p:spPr>
      </p:pic>
      <p:pic>
        <p:nvPicPr>
          <p:cNvPr id="6" name="Obrázok 5" descr="Logo_eng_upravene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7611132" y="2922882"/>
            <a:ext cx="3448137" cy="344994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066545" y="5961888"/>
            <a:ext cx="291278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i="1" dirty="0">
                <a:solidFill>
                  <a:srgbClr val="0070C0"/>
                </a:solidFill>
              </a:rPr>
              <a:t>Veda je </a:t>
            </a:r>
            <a:r>
              <a:rPr lang="en-US" sz="2800" b="1" i="1" dirty="0" err="1">
                <a:solidFill>
                  <a:srgbClr val="0070C0"/>
                </a:solidFill>
              </a:rPr>
              <a:t>budúcnosť</a:t>
            </a:r>
            <a:endParaRPr lang="sk-SK" sz="2800" b="1" i="1" dirty="0">
              <a:solidFill>
                <a:srgbClr val="0070C0"/>
              </a:solidFill>
            </a:endParaRPr>
          </a:p>
        </p:txBody>
      </p:sp>
      <p:pic>
        <p:nvPicPr>
          <p:cNvPr id="7" name="Obrázok 5" descr="SAV_mapa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436251" y="3123508"/>
            <a:ext cx="4958611" cy="2743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08219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ok 4">
            <a:extLst>
              <a:ext uri="{FF2B5EF4-FFF2-40B4-BE49-F238E27FC236}">
                <a16:creationId xmlns:a16="http://schemas.microsoft.com/office/drawing/2014/main" id="{013FD540-482A-4276-80C5-689ED58B97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7067" y="-20086"/>
            <a:ext cx="10177865" cy="4437301"/>
          </a:xfrm>
          <a:prstGeom prst="rect">
            <a:avLst/>
          </a:prstGeom>
        </p:spPr>
      </p:pic>
      <p:pic>
        <p:nvPicPr>
          <p:cNvPr id="21" name="Picture 25" descr="sav-ang_lat.gif">
            <a:extLst>
              <a:ext uri="{FF2B5EF4-FFF2-40B4-BE49-F238E27FC236}">
                <a16:creationId xmlns:a16="http://schemas.microsoft.com/office/drawing/2014/main" id="{423F9A32-BC7B-4AE9-BE1F-ECD08A0490A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99160" y="124669"/>
            <a:ext cx="892840" cy="906602"/>
          </a:xfrm>
          <a:prstGeom prst="rect">
            <a:avLst/>
          </a:prstGeom>
        </p:spPr>
      </p:pic>
      <p:sp>
        <p:nvSpPr>
          <p:cNvPr id="4" name="Pravouholník 1">
            <a:extLst>
              <a:ext uri="{FF2B5EF4-FFF2-40B4-BE49-F238E27FC236}">
                <a16:creationId xmlns:a16="http://schemas.microsoft.com/office/drawing/2014/main" id="{A10D736C-DC94-4450-962C-55EC8AEBD482}"/>
              </a:ext>
            </a:extLst>
          </p:cNvPr>
          <p:cNvSpPr/>
          <p:nvPr/>
        </p:nvSpPr>
        <p:spPr>
          <a:xfrm>
            <a:off x="0" y="4417215"/>
            <a:ext cx="12137216" cy="6718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endParaRPr lang="sk-SK" sz="2800" b="1" dirty="0">
              <a:solidFill>
                <a:srgbClr val="0070C0"/>
              </a:solidFill>
              <a:latin typeface="Montserrat-Regular"/>
            </a:endParaRPr>
          </a:p>
        </p:txBody>
      </p:sp>
      <p:sp>
        <p:nvSpPr>
          <p:cNvPr id="5" name="Pravouholník 1">
            <a:extLst>
              <a:ext uri="{FF2B5EF4-FFF2-40B4-BE49-F238E27FC236}">
                <a16:creationId xmlns:a16="http://schemas.microsoft.com/office/drawing/2014/main" id="{0BB6FCD0-9E5B-408D-BA0E-B065E8F6CFC5}"/>
              </a:ext>
            </a:extLst>
          </p:cNvPr>
          <p:cNvSpPr/>
          <p:nvPr/>
        </p:nvSpPr>
        <p:spPr>
          <a:xfrm>
            <a:off x="0" y="4417215"/>
            <a:ext cx="12192000" cy="28818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ctr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sk-SK" sz="2400" b="1" dirty="0">
                <a:solidFill>
                  <a:srgbClr val="0070C0"/>
                </a:solidFill>
                <a:latin typeface="Montserrat-Regular"/>
              </a:rPr>
              <a:t>najväčšia vedecká inštitúcia </a:t>
            </a:r>
          </a:p>
          <a:p>
            <a:pPr algn="ctr">
              <a:lnSpc>
                <a:spcPct val="150000"/>
              </a:lnSpc>
            </a:pPr>
            <a:r>
              <a:rPr lang="en-US" sz="2400" b="1" dirty="0">
                <a:solidFill>
                  <a:srgbClr val="0070C0"/>
                </a:solidFill>
                <a:latin typeface="Montserrat-Regular"/>
              </a:rPr>
              <a:t>s </a:t>
            </a:r>
            <a:r>
              <a:rPr lang="en-US" sz="2400" b="1" dirty="0" err="1">
                <a:solidFill>
                  <a:srgbClr val="0070C0"/>
                </a:solidFill>
                <a:latin typeface="Montserrat-Regular"/>
              </a:rPr>
              <a:t>pracoviskami</a:t>
            </a:r>
            <a:r>
              <a:rPr lang="sk-SK" sz="2400" b="1" dirty="0">
                <a:solidFill>
                  <a:srgbClr val="0070C0"/>
                </a:solidFill>
                <a:latin typeface="Montserrat-Regular"/>
              </a:rPr>
              <a:t> po celom Slovensku</a:t>
            </a:r>
            <a:r>
              <a:rPr lang="en-US" sz="2400" b="1" dirty="0">
                <a:solidFill>
                  <a:srgbClr val="0070C0"/>
                </a:solidFill>
                <a:latin typeface="Montserrat-Regular"/>
              </a:rPr>
              <a:t> </a:t>
            </a:r>
            <a:endParaRPr lang="sk-SK" sz="2400" b="1" dirty="0">
              <a:solidFill>
                <a:srgbClr val="0070C0"/>
              </a:solidFill>
              <a:latin typeface="Montserrat-Regular"/>
            </a:endParaRPr>
          </a:p>
          <a:p>
            <a:pPr marL="457200" indent="-457200" algn="ctr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sk-SK" sz="2400" b="1" dirty="0">
                <a:solidFill>
                  <a:srgbClr val="0070C0"/>
                </a:solidFill>
                <a:latin typeface="Montserrat-Regular"/>
              </a:rPr>
              <a:t>45 vedeckých organizácií rozdelených do 3 vedných oddelení</a:t>
            </a:r>
            <a:endParaRPr lang="en-US" sz="2400" b="1" dirty="0">
              <a:solidFill>
                <a:srgbClr val="0070C0"/>
              </a:solidFill>
              <a:latin typeface="Montserrat-Regular"/>
            </a:endParaRPr>
          </a:p>
          <a:p>
            <a:pPr marL="457200" indent="-457200" algn="ctr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sk-SK" sz="2400" b="1" dirty="0">
                <a:solidFill>
                  <a:srgbClr val="0070C0"/>
                </a:solidFill>
                <a:latin typeface="Montserrat-Regular"/>
              </a:rPr>
              <a:t>pravidelné hodnotenie kvality ústavov SAV </a:t>
            </a:r>
            <a:r>
              <a:rPr lang="en-US" sz="2400" b="1" dirty="0">
                <a:solidFill>
                  <a:srgbClr val="0070C0"/>
                </a:solidFill>
                <a:latin typeface="Montserrat-Regular"/>
              </a:rPr>
              <a:t>od 1993</a:t>
            </a:r>
            <a:endParaRPr lang="en-US" sz="2400" b="1" dirty="0">
              <a:solidFill>
                <a:srgbClr val="0070C0"/>
              </a:solidFill>
            </a:endParaRPr>
          </a:p>
          <a:p>
            <a:pPr algn="ctr">
              <a:lnSpc>
                <a:spcPct val="150000"/>
              </a:lnSpc>
            </a:pPr>
            <a:endParaRPr lang="sk-SK" sz="2800" b="1" dirty="0">
              <a:solidFill>
                <a:srgbClr val="0070C0"/>
              </a:solidFill>
              <a:latin typeface="Montserrat-Regular"/>
            </a:endParaRPr>
          </a:p>
        </p:txBody>
      </p:sp>
    </p:spTree>
    <p:extLst>
      <p:ext uri="{BB962C8B-B14F-4D97-AF65-F5344CB8AC3E}">
        <p14:creationId xmlns:p14="http://schemas.microsoft.com/office/powerpoint/2010/main" val="37333210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lokTextu 1">
            <a:extLst>
              <a:ext uri="{FF2B5EF4-FFF2-40B4-BE49-F238E27FC236}">
                <a16:creationId xmlns:a16="http://schemas.microsoft.com/office/drawing/2014/main" id="{9CEDF542-E841-46F2-836C-6C621C365EB7}"/>
              </a:ext>
            </a:extLst>
          </p:cNvPr>
          <p:cNvSpPr txBox="1"/>
          <p:nvPr/>
        </p:nvSpPr>
        <p:spPr>
          <a:xfrm>
            <a:off x="1171607" y="46753"/>
            <a:ext cx="9848786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b="1" dirty="0" err="1">
                <a:solidFill>
                  <a:srgbClr val="0070C0"/>
                </a:solidFill>
              </a:rPr>
              <a:t>Prv</a:t>
            </a:r>
            <a:r>
              <a:rPr lang="sk-SK" sz="2800" b="1" dirty="0">
                <a:solidFill>
                  <a:srgbClr val="0070C0"/>
                </a:solidFill>
              </a:rPr>
              <a:t>é nezávislé hodnotenie iba zahraničnými </a:t>
            </a:r>
            <a:r>
              <a:rPr lang="sk-SK" sz="2800" b="1" dirty="0" err="1">
                <a:solidFill>
                  <a:srgbClr val="0070C0"/>
                </a:solidFill>
              </a:rPr>
              <a:t>panelistami</a:t>
            </a:r>
            <a:r>
              <a:rPr lang="sk-SK" sz="2800" b="1" dirty="0">
                <a:solidFill>
                  <a:srgbClr val="0070C0"/>
                </a:solidFill>
              </a:rPr>
              <a:t> v r. 2016</a:t>
            </a:r>
          </a:p>
          <a:p>
            <a:pPr algn="ctr"/>
            <a:r>
              <a:rPr lang="sk-SK" sz="2800" b="1" dirty="0">
                <a:solidFill>
                  <a:srgbClr val="0070C0"/>
                </a:solidFill>
              </a:rPr>
              <a:t>Ďalšie hodnotenie po 6 rokoch v r. 2022</a:t>
            </a:r>
            <a:endParaRPr lang="en-US" sz="2800" b="1" dirty="0">
              <a:solidFill>
                <a:srgbClr val="0070C0"/>
              </a:solidFill>
            </a:endParaRPr>
          </a:p>
        </p:txBody>
      </p:sp>
      <p:sp>
        <p:nvSpPr>
          <p:cNvPr id="3" name="BlokTextu 2">
            <a:extLst>
              <a:ext uri="{FF2B5EF4-FFF2-40B4-BE49-F238E27FC236}">
                <a16:creationId xmlns:a16="http://schemas.microsoft.com/office/drawing/2014/main" id="{12DE3B16-A1E0-4795-ADCC-6CA032F78618}"/>
              </a:ext>
            </a:extLst>
          </p:cNvPr>
          <p:cNvSpPr txBox="1"/>
          <p:nvPr/>
        </p:nvSpPr>
        <p:spPr>
          <a:xfrm>
            <a:off x="363794" y="3831396"/>
            <a:ext cx="4622876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k-SK" sz="2200" b="1" dirty="0"/>
              <a:t>Hodnotenie v troch oblastiach:</a:t>
            </a:r>
          </a:p>
          <a:p>
            <a:pPr marL="342900" lvl="0" indent="-342900">
              <a:buFont typeface="+mj-lt"/>
              <a:buAutoNum type="arabicPeriod"/>
            </a:pPr>
            <a:r>
              <a:rPr lang="sk-SK" sz="2200" dirty="0"/>
              <a:t>Kvalita a produktivita</a:t>
            </a:r>
            <a:r>
              <a:rPr lang="en-US" sz="2200" dirty="0"/>
              <a:t>, A…D</a:t>
            </a:r>
            <a:endParaRPr lang="sk-SK" sz="2200" dirty="0"/>
          </a:p>
          <a:p>
            <a:pPr marL="342900" lvl="0" indent="-342900">
              <a:buFont typeface="+mj-lt"/>
              <a:buAutoNum type="arabicPeriod"/>
            </a:pPr>
            <a:r>
              <a:rPr lang="sk-SK" sz="2200" dirty="0"/>
              <a:t>Spoločenský význam</a:t>
            </a:r>
            <a:r>
              <a:rPr lang="en-US" sz="2200" dirty="0"/>
              <a:t>, A…D</a:t>
            </a:r>
            <a:endParaRPr lang="sk-SK" sz="2200" dirty="0"/>
          </a:p>
          <a:p>
            <a:pPr marL="342900" indent="-342900">
              <a:buFont typeface="+mj-lt"/>
              <a:buAutoNum type="arabicPeriod"/>
            </a:pPr>
            <a:r>
              <a:rPr lang="sk-SK" sz="2200" dirty="0"/>
              <a:t>Stratégia a rozvoj</a:t>
            </a:r>
            <a:r>
              <a:rPr lang="en-US" sz="2200" dirty="0"/>
              <a:t>, A…D</a:t>
            </a:r>
            <a:endParaRPr lang="sk-SK" sz="2200" dirty="0"/>
          </a:p>
          <a:p>
            <a:r>
              <a:rPr lang="sk-SK" sz="2200" dirty="0"/>
              <a:t> </a:t>
            </a:r>
            <a:r>
              <a:rPr lang="en-US" sz="2200" dirty="0"/>
              <a:t>+ </a:t>
            </a:r>
            <a:r>
              <a:rPr lang="sk-SK" sz="2200" dirty="0"/>
              <a:t>CELKOVÉ HODNOTENIE</a:t>
            </a:r>
            <a:r>
              <a:rPr lang="en-US" sz="2200" dirty="0"/>
              <a:t>, A…D</a:t>
            </a:r>
            <a:endParaRPr lang="sk-SK" sz="2200" dirty="0"/>
          </a:p>
        </p:txBody>
      </p:sp>
      <p:sp>
        <p:nvSpPr>
          <p:cNvPr id="4" name="BlokTextu 3">
            <a:extLst>
              <a:ext uri="{FF2B5EF4-FFF2-40B4-BE49-F238E27FC236}">
                <a16:creationId xmlns:a16="http://schemas.microsoft.com/office/drawing/2014/main" id="{2C928B65-2261-4721-919A-54BE7415C450}"/>
              </a:ext>
            </a:extLst>
          </p:cNvPr>
          <p:cNvSpPr txBox="1"/>
          <p:nvPr/>
        </p:nvSpPr>
        <p:spPr>
          <a:xfrm>
            <a:off x="2612176" y="4287742"/>
            <a:ext cx="1100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sp>
        <p:nvSpPr>
          <p:cNvPr id="7" name="BlokTextu 6">
            <a:extLst>
              <a:ext uri="{FF2B5EF4-FFF2-40B4-BE49-F238E27FC236}">
                <a16:creationId xmlns:a16="http://schemas.microsoft.com/office/drawing/2014/main" id="{2A54CC70-B679-4BBF-A9D3-4156D609825F}"/>
              </a:ext>
            </a:extLst>
          </p:cNvPr>
          <p:cNvSpPr txBox="1"/>
          <p:nvPr/>
        </p:nvSpPr>
        <p:spPr>
          <a:xfrm>
            <a:off x="501107" y="1182698"/>
            <a:ext cx="11783162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sk-SK" sz="2200" dirty="0"/>
              <a:t>Predsedníctvo SAV vymenovalo hlavnú hodnotiteľku – prof. </a:t>
            </a:r>
            <a:r>
              <a:rPr lang="sk-SK" sz="2200" dirty="0" err="1"/>
              <a:t>Marju</a:t>
            </a:r>
            <a:r>
              <a:rPr lang="sk-SK" sz="2200" dirty="0"/>
              <a:t> </a:t>
            </a:r>
            <a:r>
              <a:rPr lang="sk-SK" sz="2200" dirty="0" err="1"/>
              <a:t>Makarow</a:t>
            </a:r>
            <a:r>
              <a:rPr lang="sk-SK" sz="2200" dirty="0"/>
              <a:t>, </a:t>
            </a:r>
            <a:r>
              <a:rPr lang="sk-SK" sz="2200" dirty="0" err="1"/>
              <a:t>University</a:t>
            </a:r>
            <a:r>
              <a:rPr lang="sk-SK" sz="2200" dirty="0"/>
              <a:t> of Helsinki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k-SK" sz="2200" dirty="0"/>
              <a:t>Profesorka </a:t>
            </a:r>
            <a:r>
              <a:rPr lang="sk-SK" sz="2200" dirty="0" err="1"/>
              <a:t>Makarow</a:t>
            </a:r>
            <a:r>
              <a:rPr lang="sk-SK" sz="2200" dirty="0"/>
              <a:t> navrhla predsedov troch hodnotiacich panelov pre ústavy troch oddelení vied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k-SK" sz="2200" dirty="0"/>
              <a:t>Predsedovia panelov navrhli ďalších štyroch členov do každého panelu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k-SK" sz="2200" dirty="0"/>
              <a:t>Na celý proces hodnotenia dozeral </a:t>
            </a:r>
            <a:r>
              <a:rPr lang="sk-SK" sz="2200" dirty="0" err="1"/>
              <a:t>metapanel</a:t>
            </a:r>
            <a:r>
              <a:rPr lang="sk-SK" sz="2200" dirty="0"/>
              <a:t> zložený z hlavnej hodnotiteľky, predsedov panelov, </a:t>
            </a:r>
          </a:p>
          <a:p>
            <a:r>
              <a:rPr lang="sk-SK" sz="2200" dirty="0"/>
              <a:t>     expertky pre mladých vedeckých pracovníkov a expertky pre aplikovaný výskum a inovácie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sk-SK" sz="2200" dirty="0"/>
              <a:t>Panely preštudovali </a:t>
            </a:r>
            <a:r>
              <a:rPr lang="sk-SK" sz="2200" dirty="0" err="1"/>
              <a:t>evaluačné</a:t>
            </a:r>
            <a:r>
              <a:rPr lang="sk-SK" sz="2200" dirty="0"/>
              <a:t> materiály s výkonmi za r. 2016-21, navštívili ústavy</a:t>
            </a:r>
            <a:endParaRPr lang="en-US" sz="2200" dirty="0"/>
          </a:p>
        </p:txBody>
      </p:sp>
      <p:sp>
        <p:nvSpPr>
          <p:cNvPr id="10" name="BlokTextu 9">
            <a:extLst>
              <a:ext uri="{FF2B5EF4-FFF2-40B4-BE49-F238E27FC236}">
                <a16:creationId xmlns:a16="http://schemas.microsoft.com/office/drawing/2014/main" id="{6A17CEAA-6CCF-4635-AA6D-9AE32BF93DA0}"/>
              </a:ext>
            </a:extLst>
          </p:cNvPr>
          <p:cNvSpPr txBox="1"/>
          <p:nvPr/>
        </p:nvSpPr>
        <p:spPr>
          <a:xfrm>
            <a:off x="4641112" y="3691878"/>
            <a:ext cx="728810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i="1" dirty="0"/>
              <a:t>7 z</a:t>
            </a:r>
            <a:r>
              <a:rPr lang="sk-SK" sz="2000" b="1" i="1" dirty="0"/>
              <a:t>nám</a:t>
            </a:r>
            <a:r>
              <a:rPr lang="en-US" sz="2000" b="1" i="1" dirty="0"/>
              <a:t>o</a:t>
            </a:r>
            <a:r>
              <a:rPr lang="sk-SK" sz="2000" b="1" i="1" dirty="0"/>
              <a:t>k hodnotenia</a:t>
            </a:r>
          </a:p>
          <a:p>
            <a:r>
              <a:rPr lang="sk-SK" sz="2000" b="1" i="1" dirty="0"/>
              <a:t>A </a:t>
            </a:r>
            <a:r>
              <a:rPr lang="sk-SK" sz="2000" i="1" dirty="0"/>
              <a:t>– medzinárodný líder / európska špička</a:t>
            </a:r>
            <a:endParaRPr lang="sk-SK" sz="2000" dirty="0"/>
          </a:p>
          <a:p>
            <a:r>
              <a:rPr lang="sk-SK" sz="2000" b="1" i="1" dirty="0"/>
              <a:t>A/B</a:t>
            </a:r>
            <a:r>
              <a:rPr lang="sk-SK" sz="2000" i="1" dirty="0"/>
              <a:t> – č</a:t>
            </a:r>
            <a:r>
              <a:rPr lang="en-US" sz="2000" i="1" dirty="0"/>
              <a:t>as</a:t>
            </a:r>
            <a:r>
              <a:rPr lang="sk-SK" sz="2000" i="1" dirty="0"/>
              <a:t>ť medzinárodný líder, č</a:t>
            </a:r>
            <a:r>
              <a:rPr lang="en-US" sz="2000" i="1" dirty="0"/>
              <a:t>as</a:t>
            </a:r>
            <a:r>
              <a:rPr lang="sk-SK" sz="2000" i="1" dirty="0"/>
              <a:t>ť na kvalitnej európskej úrovni</a:t>
            </a:r>
            <a:endParaRPr lang="sk-SK" sz="2000" dirty="0"/>
          </a:p>
          <a:p>
            <a:r>
              <a:rPr lang="sk-SK" sz="2000" b="1" i="1" dirty="0"/>
              <a:t>B</a:t>
            </a:r>
            <a:r>
              <a:rPr lang="sk-SK" sz="2000" i="1" dirty="0"/>
              <a:t> -  na kvalitnej európskej úrovni</a:t>
            </a:r>
            <a:endParaRPr lang="sk-SK" sz="2000" dirty="0"/>
          </a:p>
          <a:p>
            <a:r>
              <a:rPr lang="sk-SK" sz="2000" b="1" i="1" dirty="0"/>
              <a:t>B/C</a:t>
            </a:r>
            <a:r>
              <a:rPr lang="sk-SK" sz="2000" i="1" dirty="0"/>
              <a:t> – č</a:t>
            </a:r>
            <a:r>
              <a:rPr lang="en-US" sz="2000" i="1" dirty="0"/>
              <a:t>as</a:t>
            </a:r>
            <a:r>
              <a:rPr lang="sk-SK" sz="2000" i="1" dirty="0"/>
              <a:t>ť na kvalitnej európskej úrovni, č</a:t>
            </a:r>
            <a:r>
              <a:rPr lang="en-US" sz="2000" i="1" dirty="0"/>
              <a:t>as</a:t>
            </a:r>
            <a:r>
              <a:rPr lang="sk-SK" sz="2000" i="1" dirty="0"/>
              <a:t>ť pevné základy </a:t>
            </a:r>
            <a:endParaRPr lang="sk-SK" sz="2000" dirty="0"/>
          </a:p>
          <a:p>
            <a:r>
              <a:rPr lang="sk-SK" sz="2000" b="1" i="1" dirty="0"/>
              <a:t>C</a:t>
            </a:r>
            <a:r>
              <a:rPr lang="sk-SK" sz="2000" i="1" dirty="0"/>
              <a:t> – pevné základy</a:t>
            </a:r>
            <a:endParaRPr lang="sk-SK" sz="2000" dirty="0"/>
          </a:p>
          <a:p>
            <a:r>
              <a:rPr lang="sk-SK" sz="2000" b="1" i="1" dirty="0"/>
              <a:t>C/D</a:t>
            </a:r>
            <a:r>
              <a:rPr lang="sk-SK" sz="2000" i="1" dirty="0"/>
              <a:t> – čiastočne pevné základy</a:t>
            </a:r>
            <a:endParaRPr lang="sk-SK" sz="2000" dirty="0"/>
          </a:p>
          <a:p>
            <a:r>
              <a:rPr lang="sk-SK" sz="2000" b="1" i="1" dirty="0"/>
              <a:t>D</a:t>
            </a:r>
            <a:r>
              <a:rPr lang="sk-SK" sz="2000" i="1" dirty="0"/>
              <a:t> – nemá pevné základy</a:t>
            </a:r>
            <a:endParaRPr lang="sk-SK" sz="2000" dirty="0"/>
          </a:p>
        </p:txBody>
      </p:sp>
      <p:pic>
        <p:nvPicPr>
          <p:cNvPr id="8" name="Picture 25" descr="sav-ang_lat.gif">
            <a:extLst>
              <a:ext uri="{FF2B5EF4-FFF2-40B4-BE49-F238E27FC236}">
                <a16:creationId xmlns:a16="http://schemas.microsoft.com/office/drawing/2014/main" id="{F4A0ADF4-14DB-4A34-9C69-F6AB4999FC1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99160" y="124669"/>
            <a:ext cx="892840" cy="9066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79112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kt 3">
            <a:extLst>
              <a:ext uri="{FF2B5EF4-FFF2-40B4-BE49-F238E27FC236}">
                <a16:creationId xmlns:a16="http://schemas.microsoft.com/office/drawing/2014/main" id="{A473B337-DF39-43C5-A6EF-99944CE6504F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518380" y="0"/>
          <a:ext cx="6508190" cy="695007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6" r:id="rId4" imgW="32623200" imgH="34832880" progId="">
                  <p:embed/>
                </p:oleObj>
              </mc:Choice>
              <mc:Fallback>
                <p:oleObj r:id="rId4" imgW="32623200" imgH="34832880" progId="">
                  <p:embed/>
                  <p:pic>
                    <p:nvPicPr>
                      <p:cNvPr id="4" name="Objekt 3">
                        <a:extLst>
                          <a:ext uri="{FF2B5EF4-FFF2-40B4-BE49-F238E27FC236}">
                            <a16:creationId xmlns:a16="http://schemas.microsoft.com/office/drawing/2014/main" id="{A473B337-DF39-43C5-A6EF-99944CE6504F}"/>
                          </a:ext>
                        </a:extLst>
                      </p:cNvPr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518380" y="0"/>
                        <a:ext cx="6508190" cy="6950078"/>
                      </a:xfrm>
                      <a:prstGeom prst="rect">
                        <a:avLst/>
                      </a:prstGeom>
                      <a:solidFill>
                        <a:srgbClr val="0000CC"/>
                      </a:solidFill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BlokTextu 1">
            <a:extLst>
              <a:ext uri="{FF2B5EF4-FFF2-40B4-BE49-F238E27FC236}">
                <a16:creationId xmlns:a16="http://schemas.microsoft.com/office/drawing/2014/main" id="{7E1B45E7-D1F5-4AA0-96D7-6C2502FD1CBA}"/>
              </a:ext>
            </a:extLst>
          </p:cNvPr>
          <p:cNvSpPr txBox="1"/>
          <p:nvPr/>
        </p:nvSpPr>
        <p:spPr>
          <a:xfrm>
            <a:off x="-89450" y="1166842"/>
            <a:ext cx="2607830" cy="461664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sk-SK" sz="2400" b="1" dirty="0">
                <a:solidFill>
                  <a:srgbClr val="002060"/>
                </a:solidFill>
              </a:rPr>
              <a:t>Hodnotenie 201</a:t>
            </a:r>
            <a:r>
              <a:rPr lang="en-US" sz="2400" b="1" dirty="0">
                <a:solidFill>
                  <a:srgbClr val="002060"/>
                </a:solidFill>
              </a:rPr>
              <a:t>6</a:t>
            </a:r>
            <a:r>
              <a:rPr lang="sk-SK" sz="2400" b="1" dirty="0">
                <a:solidFill>
                  <a:srgbClr val="002060"/>
                </a:solidFill>
              </a:rPr>
              <a:t> </a:t>
            </a:r>
          </a:p>
          <a:p>
            <a:pPr algn="ctr"/>
            <a:r>
              <a:rPr lang="sk-SK" dirty="0">
                <a:solidFill>
                  <a:srgbClr val="002060"/>
                </a:solidFill>
              </a:rPr>
              <a:t>za roky 2012 až 2015</a:t>
            </a:r>
          </a:p>
          <a:p>
            <a:pPr algn="ctr"/>
            <a:endParaRPr lang="sk-SK" dirty="0">
              <a:solidFill>
                <a:srgbClr val="002060"/>
              </a:solidFill>
            </a:endParaRPr>
          </a:p>
          <a:p>
            <a:pPr algn="ctr"/>
            <a:r>
              <a:rPr lang="sk-SK" dirty="0">
                <a:solidFill>
                  <a:srgbClr val="002060"/>
                </a:solidFill>
              </a:rPr>
              <a:t>Škála A, B, C. D</a:t>
            </a:r>
          </a:p>
          <a:p>
            <a:pPr algn="ctr"/>
            <a:endParaRPr lang="sk-SK" dirty="0">
              <a:solidFill>
                <a:srgbClr val="002060"/>
              </a:solidFill>
            </a:endParaRPr>
          </a:p>
          <a:p>
            <a:pPr algn="ctr"/>
            <a:r>
              <a:rPr lang="sk-SK" dirty="0">
                <a:solidFill>
                  <a:srgbClr val="002060"/>
                </a:solidFill>
              </a:rPr>
              <a:t>2 x A</a:t>
            </a:r>
          </a:p>
          <a:p>
            <a:pPr algn="ctr"/>
            <a:endParaRPr lang="sk-SK" dirty="0">
              <a:solidFill>
                <a:srgbClr val="002060"/>
              </a:solidFill>
            </a:endParaRPr>
          </a:p>
          <a:p>
            <a:pPr algn="ctr"/>
            <a:r>
              <a:rPr lang="sk-SK" dirty="0">
                <a:solidFill>
                  <a:srgbClr val="002060"/>
                </a:solidFill>
              </a:rPr>
              <a:t>30 x B</a:t>
            </a:r>
          </a:p>
          <a:p>
            <a:pPr algn="ctr"/>
            <a:endParaRPr lang="sk-SK" dirty="0">
              <a:solidFill>
                <a:srgbClr val="002060"/>
              </a:solidFill>
            </a:endParaRPr>
          </a:p>
          <a:p>
            <a:pPr algn="ctr"/>
            <a:r>
              <a:rPr lang="sk-SK" dirty="0">
                <a:solidFill>
                  <a:srgbClr val="002060"/>
                </a:solidFill>
              </a:rPr>
              <a:t>20 x C</a:t>
            </a:r>
          </a:p>
          <a:p>
            <a:pPr algn="ctr"/>
            <a:endParaRPr lang="sk-SK" dirty="0">
              <a:solidFill>
                <a:srgbClr val="002060"/>
              </a:solidFill>
            </a:endParaRPr>
          </a:p>
          <a:p>
            <a:pPr algn="ctr"/>
            <a:r>
              <a:rPr lang="sk-SK" dirty="0">
                <a:solidFill>
                  <a:srgbClr val="002060"/>
                </a:solidFill>
              </a:rPr>
              <a:t>5 x D</a:t>
            </a:r>
          </a:p>
          <a:p>
            <a:pPr algn="ctr"/>
            <a:endParaRPr lang="sk-SK" dirty="0">
              <a:solidFill>
                <a:srgbClr val="002060"/>
              </a:solidFill>
            </a:endParaRPr>
          </a:p>
          <a:p>
            <a:pPr algn="ctr"/>
            <a:endParaRPr lang="sk-SK" dirty="0">
              <a:solidFill>
                <a:srgbClr val="002060"/>
              </a:solidFill>
            </a:endParaRPr>
          </a:p>
          <a:p>
            <a:pPr algn="ctr"/>
            <a:endParaRPr lang="sk-SK" dirty="0"/>
          </a:p>
          <a:p>
            <a:endParaRPr lang="en-US" dirty="0"/>
          </a:p>
        </p:txBody>
      </p:sp>
      <p:sp>
        <p:nvSpPr>
          <p:cNvPr id="5" name="BlokTextu 4">
            <a:extLst>
              <a:ext uri="{FF2B5EF4-FFF2-40B4-BE49-F238E27FC236}">
                <a16:creationId xmlns:a16="http://schemas.microsoft.com/office/drawing/2014/main" id="{181BBF45-4152-42D3-8A46-4D25B0B145F6}"/>
              </a:ext>
            </a:extLst>
          </p:cNvPr>
          <p:cNvSpPr txBox="1"/>
          <p:nvPr/>
        </p:nvSpPr>
        <p:spPr>
          <a:xfrm>
            <a:off x="9156758" y="331886"/>
            <a:ext cx="2962221" cy="57246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sk-SK" sz="2400" b="1" dirty="0">
                <a:solidFill>
                  <a:srgbClr val="002060"/>
                </a:solidFill>
              </a:rPr>
              <a:t>Hodnotenie 202</a:t>
            </a:r>
            <a:r>
              <a:rPr lang="en-US" sz="2400" b="1" dirty="0">
                <a:solidFill>
                  <a:srgbClr val="002060"/>
                </a:solidFill>
              </a:rPr>
              <a:t>2</a:t>
            </a:r>
            <a:r>
              <a:rPr lang="sk-SK" sz="2400" b="1" dirty="0">
                <a:solidFill>
                  <a:srgbClr val="002060"/>
                </a:solidFill>
              </a:rPr>
              <a:t> </a:t>
            </a:r>
          </a:p>
          <a:p>
            <a:pPr algn="ctr"/>
            <a:r>
              <a:rPr lang="sk-SK" dirty="0">
                <a:solidFill>
                  <a:srgbClr val="002060"/>
                </a:solidFill>
              </a:rPr>
              <a:t>za roky 2016 až 2021</a:t>
            </a:r>
          </a:p>
          <a:p>
            <a:pPr algn="ctr"/>
            <a:endParaRPr lang="sk-SK" dirty="0">
              <a:solidFill>
                <a:srgbClr val="002060"/>
              </a:solidFill>
            </a:endParaRPr>
          </a:p>
          <a:p>
            <a:pPr algn="ctr"/>
            <a:r>
              <a:rPr lang="sk-SK" dirty="0">
                <a:solidFill>
                  <a:srgbClr val="002060"/>
                </a:solidFill>
              </a:rPr>
              <a:t>Škála A, A</a:t>
            </a:r>
            <a:r>
              <a:rPr lang="en-US" dirty="0">
                <a:solidFill>
                  <a:srgbClr val="002060"/>
                </a:solidFill>
              </a:rPr>
              <a:t>/</a:t>
            </a:r>
            <a:r>
              <a:rPr lang="sk-SK" dirty="0">
                <a:solidFill>
                  <a:srgbClr val="002060"/>
                </a:solidFill>
              </a:rPr>
              <a:t>B, </a:t>
            </a:r>
            <a:r>
              <a:rPr lang="en-US" dirty="0">
                <a:solidFill>
                  <a:srgbClr val="002060"/>
                </a:solidFill>
              </a:rPr>
              <a:t>B, B/C, </a:t>
            </a:r>
            <a:r>
              <a:rPr lang="sk-SK" dirty="0">
                <a:solidFill>
                  <a:srgbClr val="002060"/>
                </a:solidFill>
              </a:rPr>
              <a:t>C</a:t>
            </a:r>
            <a:r>
              <a:rPr lang="en-US" dirty="0">
                <a:solidFill>
                  <a:srgbClr val="002060"/>
                </a:solidFill>
              </a:rPr>
              <a:t>, C/D, </a:t>
            </a:r>
            <a:r>
              <a:rPr lang="sk-SK" dirty="0">
                <a:solidFill>
                  <a:srgbClr val="002060"/>
                </a:solidFill>
              </a:rPr>
              <a:t>D</a:t>
            </a:r>
          </a:p>
          <a:p>
            <a:pPr algn="ctr"/>
            <a:endParaRPr lang="sk-SK" dirty="0">
              <a:solidFill>
                <a:srgbClr val="002060"/>
              </a:solidFill>
            </a:endParaRPr>
          </a:p>
          <a:p>
            <a:pPr algn="ctr"/>
            <a:r>
              <a:rPr lang="en-US" dirty="0">
                <a:solidFill>
                  <a:srgbClr val="002060"/>
                </a:solidFill>
              </a:rPr>
              <a:t>1</a:t>
            </a:r>
            <a:r>
              <a:rPr lang="sk-SK" dirty="0">
                <a:solidFill>
                  <a:srgbClr val="002060"/>
                </a:solidFill>
              </a:rPr>
              <a:t> x A</a:t>
            </a:r>
          </a:p>
          <a:p>
            <a:pPr algn="ctr"/>
            <a:endParaRPr lang="en-US" dirty="0">
              <a:solidFill>
                <a:srgbClr val="002060"/>
              </a:solidFill>
            </a:endParaRPr>
          </a:p>
          <a:p>
            <a:pPr algn="ctr"/>
            <a:r>
              <a:rPr lang="en-US" dirty="0">
                <a:solidFill>
                  <a:srgbClr val="002060"/>
                </a:solidFill>
              </a:rPr>
              <a:t>6 x A/B</a:t>
            </a:r>
          </a:p>
          <a:p>
            <a:pPr algn="ctr"/>
            <a:endParaRPr lang="sk-SK" dirty="0">
              <a:solidFill>
                <a:srgbClr val="002060"/>
              </a:solidFill>
            </a:endParaRPr>
          </a:p>
          <a:p>
            <a:pPr algn="ctr"/>
            <a:r>
              <a:rPr lang="en-US" dirty="0">
                <a:solidFill>
                  <a:srgbClr val="002060"/>
                </a:solidFill>
              </a:rPr>
              <a:t>15 </a:t>
            </a:r>
            <a:r>
              <a:rPr lang="sk-SK" dirty="0">
                <a:solidFill>
                  <a:srgbClr val="002060"/>
                </a:solidFill>
              </a:rPr>
              <a:t>x B</a:t>
            </a:r>
            <a:endParaRPr lang="en-US" dirty="0">
              <a:solidFill>
                <a:srgbClr val="002060"/>
              </a:solidFill>
            </a:endParaRPr>
          </a:p>
          <a:p>
            <a:pPr algn="ctr"/>
            <a:endParaRPr lang="en-US" dirty="0">
              <a:solidFill>
                <a:srgbClr val="002060"/>
              </a:solidFill>
            </a:endParaRPr>
          </a:p>
          <a:p>
            <a:pPr algn="ctr"/>
            <a:r>
              <a:rPr lang="en-US" dirty="0">
                <a:solidFill>
                  <a:srgbClr val="002060"/>
                </a:solidFill>
              </a:rPr>
              <a:t>16 x B/C</a:t>
            </a:r>
            <a:endParaRPr lang="sk-SK" dirty="0">
              <a:solidFill>
                <a:srgbClr val="002060"/>
              </a:solidFill>
            </a:endParaRPr>
          </a:p>
          <a:p>
            <a:pPr algn="ctr"/>
            <a:endParaRPr lang="sk-SK" dirty="0">
              <a:solidFill>
                <a:srgbClr val="002060"/>
              </a:solidFill>
            </a:endParaRPr>
          </a:p>
          <a:p>
            <a:pPr algn="ctr"/>
            <a:r>
              <a:rPr lang="en-US" dirty="0">
                <a:solidFill>
                  <a:srgbClr val="002060"/>
                </a:solidFill>
              </a:rPr>
              <a:t>6</a:t>
            </a:r>
            <a:r>
              <a:rPr lang="sk-SK" dirty="0">
                <a:solidFill>
                  <a:srgbClr val="002060"/>
                </a:solidFill>
              </a:rPr>
              <a:t> x C</a:t>
            </a:r>
          </a:p>
          <a:p>
            <a:pPr algn="ctr"/>
            <a:endParaRPr lang="sk-SK" dirty="0">
              <a:solidFill>
                <a:srgbClr val="002060"/>
              </a:solidFill>
            </a:endParaRPr>
          </a:p>
          <a:p>
            <a:pPr algn="ctr"/>
            <a:r>
              <a:rPr lang="en-US" dirty="0">
                <a:solidFill>
                  <a:srgbClr val="002060"/>
                </a:solidFill>
              </a:rPr>
              <a:t>1</a:t>
            </a:r>
            <a:r>
              <a:rPr lang="sk-SK" dirty="0">
                <a:solidFill>
                  <a:srgbClr val="002060"/>
                </a:solidFill>
              </a:rPr>
              <a:t> x </a:t>
            </a:r>
            <a:r>
              <a:rPr lang="en-US" dirty="0">
                <a:solidFill>
                  <a:srgbClr val="002060"/>
                </a:solidFill>
              </a:rPr>
              <a:t>C/D</a:t>
            </a:r>
          </a:p>
          <a:p>
            <a:pPr algn="ctr"/>
            <a:endParaRPr lang="en-US" dirty="0">
              <a:solidFill>
                <a:srgbClr val="002060"/>
              </a:solidFill>
            </a:endParaRPr>
          </a:p>
          <a:p>
            <a:pPr algn="ctr"/>
            <a:r>
              <a:rPr lang="en-US" dirty="0">
                <a:solidFill>
                  <a:srgbClr val="002060"/>
                </a:solidFill>
              </a:rPr>
              <a:t>0 x D</a:t>
            </a:r>
          </a:p>
          <a:p>
            <a:pPr algn="ctr"/>
            <a:endParaRPr lang="en-US" dirty="0">
              <a:solidFill>
                <a:srgbClr val="002060"/>
              </a:solidFill>
            </a:endParaRPr>
          </a:p>
          <a:p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6" name="Picture 25" descr="sav-ang_lat.gif">
            <a:extLst>
              <a:ext uri="{FF2B5EF4-FFF2-40B4-BE49-F238E27FC236}">
                <a16:creationId xmlns:a16="http://schemas.microsoft.com/office/drawing/2014/main" id="{0A702B25-2AEC-401E-8CD0-A4BD61A7944B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92840" cy="9066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82661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lokTextu 1">
            <a:extLst>
              <a:ext uri="{FF2B5EF4-FFF2-40B4-BE49-F238E27FC236}">
                <a16:creationId xmlns:a16="http://schemas.microsoft.com/office/drawing/2014/main" id="{9CEDF542-E841-46F2-836C-6C621C365EB7}"/>
              </a:ext>
            </a:extLst>
          </p:cNvPr>
          <p:cNvSpPr txBox="1"/>
          <p:nvPr/>
        </p:nvSpPr>
        <p:spPr>
          <a:xfrm>
            <a:off x="1561520" y="0"/>
            <a:ext cx="92799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sk-SK" sz="2800" b="1" dirty="0">
                <a:solidFill>
                  <a:srgbClr val="0070C0"/>
                </a:solidFill>
              </a:rPr>
              <a:t>Uplatnenie všeobecných odporúčaní hodnotenia z roka 2016</a:t>
            </a:r>
            <a:endParaRPr lang="en-US" sz="2800" b="1" dirty="0">
              <a:solidFill>
                <a:srgbClr val="0070C0"/>
              </a:solidFill>
            </a:endParaRPr>
          </a:p>
        </p:txBody>
      </p:sp>
      <p:sp>
        <p:nvSpPr>
          <p:cNvPr id="4" name="BlokTextu 3">
            <a:extLst>
              <a:ext uri="{FF2B5EF4-FFF2-40B4-BE49-F238E27FC236}">
                <a16:creationId xmlns:a16="http://schemas.microsoft.com/office/drawing/2014/main" id="{2C928B65-2261-4721-919A-54BE7415C450}"/>
              </a:ext>
            </a:extLst>
          </p:cNvPr>
          <p:cNvSpPr txBox="1"/>
          <p:nvPr/>
        </p:nvSpPr>
        <p:spPr>
          <a:xfrm>
            <a:off x="2612176" y="4287742"/>
            <a:ext cx="1100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</p:txBody>
      </p:sp>
      <p:pic>
        <p:nvPicPr>
          <p:cNvPr id="5" name="Picture 25" descr="sav-ang_lat.gif">
            <a:extLst>
              <a:ext uri="{FF2B5EF4-FFF2-40B4-BE49-F238E27FC236}">
                <a16:creationId xmlns:a16="http://schemas.microsoft.com/office/drawing/2014/main" id="{77A6C8FA-7759-4DF6-8E42-5F28BA29466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99160" y="124669"/>
            <a:ext cx="892840" cy="906602"/>
          </a:xfrm>
          <a:prstGeom prst="rect">
            <a:avLst/>
          </a:prstGeom>
        </p:spPr>
      </p:pic>
      <p:sp>
        <p:nvSpPr>
          <p:cNvPr id="6" name="BlokTextu 5">
            <a:extLst>
              <a:ext uri="{FF2B5EF4-FFF2-40B4-BE49-F238E27FC236}">
                <a16:creationId xmlns:a16="http://schemas.microsoft.com/office/drawing/2014/main" id="{3A2343CA-1A70-468B-BFCF-6AB58A3217F6}"/>
              </a:ext>
            </a:extLst>
          </p:cNvPr>
          <p:cNvSpPr txBox="1"/>
          <p:nvPr/>
        </p:nvSpPr>
        <p:spPr>
          <a:xfrm>
            <a:off x="195569" y="746954"/>
            <a:ext cx="12011878" cy="56260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sk-SK" sz="2200" dirty="0"/>
              <a:t>Hodnotenie  vedeckých ústavov sa premietlo do výkonového financovania, dosahuje 30</a:t>
            </a:r>
            <a:r>
              <a:rPr lang="en-US" sz="2200" dirty="0"/>
              <a:t>% </a:t>
            </a:r>
            <a:r>
              <a:rPr lang="en-US" sz="2200" dirty="0" err="1"/>
              <a:t>miezd</a:t>
            </a:r>
            <a:endParaRPr lang="sk-SK" sz="2200" dirty="0"/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200" dirty="0"/>
              <a:t>SAV </a:t>
            </a:r>
            <a:r>
              <a:rPr lang="en-US" sz="2200" dirty="0" err="1"/>
              <a:t>zv</a:t>
            </a:r>
            <a:r>
              <a:rPr lang="sk-SK" sz="2200" dirty="0" err="1"/>
              <a:t>ýšilo</a:t>
            </a:r>
            <a:r>
              <a:rPr lang="sk-SK" sz="2200" dirty="0"/>
              <a:t> počet zahraničných pracovníkov prichádzajúcich zo </a:t>
            </a:r>
            <a:r>
              <a:rPr lang="sk-SK" sz="2200"/>
              <a:t>špičkových svetových pracovísk</a:t>
            </a:r>
            <a:endParaRPr lang="sk-SK" sz="2200" dirty="0"/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sk-SK" sz="2200" dirty="0"/>
              <a:t>Ústavy SAV sa transformovali na verejné vedecké inštitúcie vlastniace hlavne svoj duševný majetok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sk-SK" sz="2200" dirty="0"/>
              <a:t>SAV vytvorilo doktorandskú školu pre svojich cca 500 PhD študentov, kde sa učia „mäkké techniky“,</a:t>
            </a:r>
          </a:p>
          <a:p>
            <a:pPr>
              <a:lnSpc>
                <a:spcPct val="150000"/>
              </a:lnSpc>
            </a:pPr>
            <a:r>
              <a:rPr lang="sk-SK" sz="2200" dirty="0"/>
              <a:t>     ako písať vedecké práce, projekty, patentovať, vytvárať </a:t>
            </a:r>
            <a:r>
              <a:rPr lang="sk-SK" sz="2200" dirty="0" err="1"/>
              <a:t>spinoff</a:t>
            </a:r>
            <a:r>
              <a:rPr lang="sk-SK" sz="2200" dirty="0"/>
              <a:t> firmy, hľadať si zamestnanie a pod.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sk-SK" sz="2200" dirty="0"/>
              <a:t>SAV vytvára podporné štruktúry, ako Kanceláriu pre technologický transfer, Kanceláriu pre projekty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sk-SK" sz="2200" dirty="0"/>
              <a:t>Pokračuje integrácia ústavov SAV do väčších centier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sk-SK" sz="2200" dirty="0"/>
              <a:t>Ústavy vytvorili medzinárodné poradné výbory pre vlastný rozvoj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sk-SK" sz="2200" dirty="0"/>
              <a:t>Odporúčania pre sektor vedy a výskumu ministerstvu školstva, rade vlády pre  VVI, agentúre APVV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sk-SK" sz="2200" dirty="0"/>
              <a:t>SAV sa aktívne zapojilo do transformácie sektora VVI, do prípravy štátnej vednej politiky, prípravy </a:t>
            </a:r>
          </a:p>
          <a:p>
            <a:pPr>
              <a:lnSpc>
                <a:spcPct val="150000"/>
              </a:lnSpc>
            </a:pPr>
            <a:r>
              <a:rPr lang="sk-SK" sz="2200" dirty="0"/>
              <a:t>     Fondu obnovy, tvorby cestnej mapy výskumnej infraštruktúry</a:t>
            </a: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225062952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sz="2800" b="1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Celkový rozvoj SAV od roku 2015</a:t>
            </a:r>
            <a:endParaRPr lang="sk-SK" sz="28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199" y="1288974"/>
            <a:ext cx="11093067" cy="5569026"/>
          </a:xfrm>
        </p:spPr>
        <p:txBody>
          <a:bodyPr>
            <a:normAutofit fontScale="85000" lnSpcReduction="10000"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Meta-</a:t>
            </a:r>
            <a:r>
              <a:rPr lang="sk-SK" sz="2400" b="1" dirty="0"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anel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k-SK" sz="2400" b="1" dirty="0">
                <a:latin typeface="Arial" panose="020B0604020202020204" pitchFamily="34" charset="0"/>
                <a:cs typeface="Arial" panose="020B0604020202020204" pitchFamily="34" charset="0"/>
              </a:rPr>
              <a:t>bol veľmi spokojný</a:t>
            </a:r>
            <a:endParaRPr lang="en-U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sk-SK" sz="2400" dirty="0">
                <a:latin typeface="Arial" panose="020B0604020202020204" pitchFamily="34" charset="0"/>
                <a:cs typeface="Arial" panose="020B0604020202020204" pitchFamily="34" charset="0"/>
              </a:rPr>
              <a:t>s r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ozhodnut</a:t>
            </a:r>
            <a:r>
              <a:rPr lang="sk-SK" sz="2400" dirty="0" err="1">
                <a:latin typeface="Arial" panose="020B0604020202020204" pitchFamily="34" charset="0"/>
                <a:cs typeface="Arial" panose="020B0604020202020204" pitchFamily="34" charset="0"/>
              </a:rPr>
              <a:t>ím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k-SK" sz="2400" dirty="0">
                <a:latin typeface="Arial" panose="020B0604020202020204" pitchFamily="34" charset="0"/>
                <a:cs typeface="Arial" panose="020B0604020202020204" pitchFamily="34" charset="0"/>
              </a:rPr>
              <a:t>parlamentu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zmeniť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ústavy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SAV z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rozpočtových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orgánov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na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verejné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výskumné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inštitúcie</a:t>
            </a:r>
            <a:endParaRPr lang="sk-SK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sk-SK" sz="2400" dirty="0">
                <a:latin typeface="Arial" panose="020B0604020202020204" pitchFamily="34" charset="0"/>
                <a:cs typeface="Arial" panose="020B0604020202020204" pitchFamily="34" charset="0"/>
              </a:rPr>
              <a:t>s p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okrok</a:t>
            </a:r>
            <a:r>
              <a:rPr lang="sk-SK" sz="2400" dirty="0" err="1">
                <a:latin typeface="Arial" panose="020B0604020202020204" pitchFamily="34" charset="0"/>
                <a:cs typeface="Arial" panose="020B0604020202020204" pitchFamily="34" charset="0"/>
              </a:rPr>
              <a:t>om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SAV od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roku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2015</a:t>
            </a:r>
            <a:r>
              <a:rPr lang="sk-SK" sz="2400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k-SK" sz="2400" dirty="0">
                <a:latin typeface="Arial" panose="020B0604020202020204" pitchFamily="34" charset="0"/>
                <a:cs typeface="Arial" panose="020B0604020202020204" pitchFamily="34" charset="0"/>
              </a:rPr>
              <a:t>čo sa týka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kvalit</a:t>
            </a:r>
            <a:r>
              <a:rPr lang="sk-SK" sz="2400" dirty="0">
                <a:latin typeface="Arial" panose="020B0604020202020204" pitchFamily="34" charset="0"/>
                <a:cs typeface="Arial" panose="020B0604020202020204" pitchFamily="34" charset="0"/>
              </a:rPr>
              <a:t>y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vplyv</a:t>
            </a:r>
            <a:r>
              <a:rPr lang="sk-SK" sz="2400" dirty="0">
                <a:latin typeface="Arial" panose="020B0604020202020204" pitchFamily="34" charset="0"/>
                <a:cs typeface="Arial" panose="020B0604020202020204" pitchFamily="34" charset="0"/>
              </a:rPr>
              <a:t>u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svojho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výskumu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vzdelávan</a:t>
            </a:r>
            <a:r>
              <a:rPr lang="sk-SK" sz="2400" dirty="0" err="1">
                <a:latin typeface="Arial" panose="020B0604020202020204" pitchFamily="34" charset="0"/>
                <a:cs typeface="Arial" panose="020B0604020202020204" pitchFamily="34" charset="0"/>
              </a:rPr>
              <a:t>ia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výskumn</a:t>
            </a:r>
            <a:r>
              <a:rPr lang="sk-SK" sz="2400" dirty="0" err="1">
                <a:latin typeface="Arial" panose="020B0604020202020204" pitchFamily="34" charset="0"/>
                <a:cs typeface="Arial" panose="020B0604020202020204" pitchFamily="34" charset="0"/>
              </a:rPr>
              <a:t>ých</a:t>
            </a:r>
            <a:r>
              <a:rPr lang="sk-SK" sz="2400" dirty="0">
                <a:latin typeface="Arial" panose="020B0604020202020204" pitchFamily="34" charset="0"/>
                <a:cs typeface="Arial" panose="020B0604020202020204" pitchFamily="34" charset="0"/>
              </a:rPr>
              <a:t> pracovníkov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na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začiatku</a:t>
            </a:r>
            <a:r>
              <a:rPr lang="sk-SK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kariéry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sk-SK" sz="2400" dirty="0">
                <a:latin typeface="Arial" panose="020B0604020202020204" pitchFamily="34" charset="0"/>
                <a:cs typeface="Arial" panose="020B0604020202020204" pitchFamily="34" charset="0"/>
              </a:rPr>
              <a:t>valorizácie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výsledkov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výskumu</a:t>
            </a:r>
            <a:endParaRPr lang="sk-SK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sk-SK" sz="2400" dirty="0" err="1">
                <a:latin typeface="Arial" panose="020B0604020202020204" pitchFamily="34" charset="0"/>
                <a:cs typeface="Arial" panose="020B0604020202020204" pitchFamily="34" charset="0"/>
              </a:rPr>
              <a:t>Meta</a:t>
            </a:r>
            <a:r>
              <a:rPr lang="sk-SK" sz="2400" dirty="0">
                <a:latin typeface="Arial" panose="020B0604020202020204" pitchFamily="34" charset="0"/>
                <a:cs typeface="Arial" panose="020B0604020202020204" pitchFamily="34" charset="0"/>
              </a:rPr>
              <a:t>-panel berie na vedomie, že slovenský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ekosystém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výskumu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vývoja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inovácií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je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nedostatočne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financovaný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menej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vyspelý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ako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ekosystém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k-SK" sz="2400" dirty="0">
                <a:latin typeface="Arial" panose="020B0604020202020204" pitchFamily="34" charset="0"/>
                <a:cs typeface="Arial" panose="020B0604020202020204" pitchFamily="34" charset="0"/>
              </a:rPr>
              <a:t>porovnávaných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k-SK" sz="2400" dirty="0">
                <a:latin typeface="Arial" panose="020B0604020202020204" pitchFamily="34" charset="0"/>
                <a:cs typeface="Arial" panose="020B0604020202020204" pitchFamily="34" charset="0"/>
              </a:rPr>
              <a:t>ústavov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sk-SK" sz="2400" b="1" dirty="0">
                <a:latin typeface="Arial" panose="020B0604020202020204" pitchFamily="34" charset="0"/>
                <a:cs typeface="Arial" panose="020B0604020202020204" pitchFamily="34" charset="0"/>
              </a:rPr>
              <a:t>Ústavy SAV zlepšili svoju činnosť</a:t>
            </a:r>
            <a:endParaRPr lang="en-U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sk-SK" sz="2400" dirty="0">
                <a:latin typeface="Arial" panose="020B0604020202020204" pitchFamily="34" charset="0"/>
                <a:cs typeface="Arial" panose="020B0604020202020204" pitchFamily="34" charset="0"/>
              </a:rPr>
              <a:t>ale to aj porovnávané európske ústavy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sk-SK" sz="2400" dirty="0">
                <a:latin typeface="Arial" panose="020B0604020202020204" pitchFamily="34" charset="0"/>
                <a:cs typeface="Arial" panose="020B0604020202020204" pitchFamily="34" charset="0"/>
              </a:rPr>
              <a:t>čo spôsobí, že konkurencia na európskej úrovni bude oveľa väčšia než pred šiestimi rokmi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sk-SK" sz="2400" b="1" dirty="0">
                <a:latin typeface="Arial" panose="020B0604020202020204" pitchFamily="34" charset="0"/>
                <a:cs typeface="Arial" panose="020B0604020202020204" pitchFamily="34" charset="0"/>
              </a:rPr>
              <a:t>Z toho dôvodu treba výsledok,</a:t>
            </a:r>
            <a:endParaRPr lang="en-U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sk-SK" sz="2400" dirty="0">
                <a:latin typeface="Arial" panose="020B0604020202020204" pitchFamily="34" charset="0"/>
                <a:cs typeface="Arial" panose="020B0604020202020204" pitchFamily="34" charset="0"/>
              </a:rPr>
              <a:t>že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jeden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k-SK" sz="2400" dirty="0">
                <a:latin typeface="Arial" panose="020B0604020202020204" pitchFamily="34" charset="0"/>
                <a:cs typeface="Arial" panose="020B0604020202020204" pitchFamily="34" charset="0"/>
              </a:rPr>
              <a:t>ústav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SA</a:t>
            </a:r>
            <a:r>
              <a:rPr lang="sk-SK" sz="2400" dirty="0"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k-SK" sz="2400" dirty="0">
                <a:latin typeface="Arial" panose="020B0604020202020204" pitchFamily="34" charset="0"/>
                <a:cs typeface="Arial" panose="020B0604020202020204" pitchFamily="34" charset="0"/>
              </a:rPr>
              <a:t>získal hodnotenie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„A“, 6 </a:t>
            </a:r>
            <a:r>
              <a:rPr lang="sk-SK" sz="2400" dirty="0">
                <a:latin typeface="Arial" panose="020B0604020202020204" pitchFamily="34" charset="0"/>
                <a:cs typeface="Arial" panose="020B0604020202020204" pitchFamily="34" charset="0"/>
              </a:rPr>
              <a:t>ústavov hodnotenie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„A/B“ a 15 </a:t>
            </a:r>
            <a:r>
              <a:rPr lang="sk-SK" sz="2400" dirty="0">
                <a:latin typeface="Arial" panose="020B0604020202020204" pitchFamily="34" charset="0"/>
                <a:cs typeface="Arial" panose="020B0604020202020204" pitchFamily="34" charset="0"/>
              </a:rPr>
              <a:t>ústavov hodnotenie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„B“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považovať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za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skvel</a:t>
            </a:r>
            <a:r>
              <a:rPr lang="sk-SK" sz="2400" dirty="0">
                <a:latin typeface="Arial" panose="020B0604020202020204" pitchFamily="34" charset="0"/>
                <a:cs typeface="Arial" panose="020B0604020202020204" pitchFamily="34" charset="0"/>
              </a:rPr>
              <a:t>ý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sk-SK" sz="2400" dirty="0">
                <a:latin typeface="Arial" panose="020B0604020202020204" pitchFamily="34" charset="0"/>
                <a:cs typeface="Arial" panose="020B0604020202020204" pitchFamily="34" charset="0"/>
              </a:rPr>
              <a:t>Polovica ústavov spĺňa nasledovné kritériá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lvl="1">
              <a:lnSpc>
                <a:spcPct val="100000"/>
              </a:lnSpc>
              <a:spcBef>
                <a:spcPts val="0"/>
              </a:spcBef>
            </a:pPr>
            <a:r>
              <a:rPr lang="en-US" sz="2000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A: </a:t>
            </a:r>
            <a:r>
              <a:rPr lang="sk-SK" sz="2000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medzinárodný líder</a:t>
            </a:r>
            <a:endParaRPr lang="en-US" sz="2000" dirty="0">
              <a:solidFill>
                <a:srgbClr val="0000C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lnSpc>
                <a:spcPct val="100000"/>
              </a:lnSpc>
              <a:spcBef>
                <a:spcPts val="0"/>
              </a:spcBef>
            </a:pPr>
            <a:r>
              <a:rPr lang="en-US" sz="2000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A/B: </a:t>
            </a:r>
            <a:r>
              <a:rPr lang="en-US" sz="2000" dirty="0" err="1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časť</a:t>
            </a:r>
            <a:r>
              <a:rPr lang="en-US" sz="2000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medzinárodn</a:t>
            </a:r>
            <a:r>
              <a:rPr lang="sk-SK" sz="2000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ý líder</a:t>
            </a:r>
            <a:r>
              <a:rPr lang="en-US" sz="2000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sk-SK" sz="2000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časť na kvalitnej európskej úrovni</a:t>
            </a:r>
            <a:endParaRPr lang="en-US" sz="2000" dirty="0">
              <a:solidFill>
                <a:srgbClr val="0000C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1">
              <a:lnSpc>
                <a:spcPct val="100000"/>
              </a:lnSpc>
              <a:spcBef>
                <a:spcPts val="0"/>
              </a:spcBef>
            </a:pPr>
            <a:r>
              <a:rPr lang="en-US" sz="2000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B: </a:t>
            </a:r>
            <a:r>
              <a:rPr lang="sk-SK" sz="2000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 kvalitnej európskej úrovni</a:t>
            </a:r>
            <a:endParaRPr lang="en-US" sz="2000" dirty="0">
              <a:solidFill>
                <a:srgbClr val="0000CC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	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spcAft>
                <a:spcPts val="600"/>
              </a:spcAft>
              <a:buNone/>
            </a:pPr>
            <a:endParaRPr lang="en-US" sz="2900" dirty="0">
              <a:solidFill>
                <a:srgbClr val="FF0000"/>
              </a:solidFill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buNone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buNone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buNone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75842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2800" b="1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n-US" sz="2800" b="1" dirty="0" err="1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dporúčania</a:t>
            </a:r>
            <a:r>
              <a:rPr lang="en-US" sz="2800" b="1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ministerstvu</a:t>
            </a:r>
            <a:r>
              <a:rPr lang="en-US" sz="2800" b="1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SAV a </a:t>
            </a:r>
            <a:r>
              <a:rPr lang="en-US" sz="2800" b="1" dirty="0" err="1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jej</a:t>
            </a:r>
            <a:r>
              <a:rPr lang="en-US" sz="2800" b="1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ústavom</a:t>
            </a:r>
            <a:r>
              <a:rPr lang="sk-SK" sz="2800" b="1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sú zamerané na:</a:t>
            </a:r>
            <a:endParaRPr lang="sk-SK" sz="28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71613"/>
            <a:ext cx="10515600" cy="4723638"/>
          </a:xfrm>
        </p:spPr>
        <p:txBody>
          <a:bodyPr>
            <a:normAutofit fontScale="85000" lnSpcReduction="20000"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sk-SK" sz="3200" dirty="0">
                <a:latin typeface="Arial" panose="020B0604020202020204" pitchFamily="34" charset="0"/>
                <a:cs typeface="Arial" panose="020B0604020202020204" pitchFamily="34" charset="0"/>
              </a:rPr>
              <a:t>Ď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alšie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zvyšovanie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kvality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sk-SK" sz="3200" dirty="0">
                <a:latin typeface="Arial" panose="020B0604020202020204" pitchFamily="34" charset="0"/>
                <a:cs typeface="Arial" panose="020B0604020202020204" pitchFamily="34" charset="0"/>
              </a:rPr>
              <a:t>dosahu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výskumných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inovačných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aktivít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SAV</a:t>
            </a:r>
            <a:endParaRPr lang="sk-SK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Napredovanie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synergie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medzi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SAV a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univerzitami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k-SK" sz="3200" dirty="0">
                <a:latin typeface="Arial" panose="020B0604020202020204" pitchFamily="34" charset="0"/>
                <a:cs typeface="Arial" panose="020B0604020202020204" pitchFamily="34" charset="0"/>
              </a:rPr>
              <a:t>s intenzívnym výskumom 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v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prospech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celého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národného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systému</a:t>
            </a:r>
            <a:r>
              <a:rPr lang="sk-SK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výskumu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vývoja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inovácií</a:t>
            </a:r>
            <a:endParaRPr lang="sk-SK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pl-PL" sz="3200" dirty="0">
                <a:latin typeface="Arial" panose="020B0604020202020204" pitchFamily="34" charset="0"/>
                <a:cs typeface="Arial" panose="020B0604020202020204" pitchFamily="34" charset="0"/>
              </a:rPr>
              <a:t>Posilnenie spolupráce medzi SAV a súkromným sektorom</a:t>
            </a: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Internacionalizáci</a:t>
            </a:r>
            <a:r>
              <a:rPr lang="sk-SK" sz="3200" dirty="0">
                <a:latin typeface="Arial" panose="020B0604020202020204" pitchFamily="34" charset="0"/>
                <a:cs typeface="Arial" panose="020B0604020202020204" pitchFamily="34" charset="0"/>
              </a:rPr>
              <a:t>u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činnosti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US" sz="3200" dirty="0" err="1">
                <a:latin typeface="Arial" panose="020B0604020202020204" pitchFamily="34" charset="0"/>
                <a:cs typeface="Arial" panose="020B0604020202020204" pitchFamily="34" charset="0"/>
              </a:rPr>
              <a:t>personálu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 SAV</a:t>
            </a:r>
            <a:endParaRPr lang="sk-SK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</a:pP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V 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prospech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ekonomického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rastu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krajiny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blahobytu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slovenskej</a:t>
            </a:r>
            <a:r>
              <a:rPr 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200" b="1" dirty="0" err="1">
                <a:latin typeface="Arial" panose="020B0604020202020204" pitchFamily="34" charset="0"/>
                <a:cs typeface="Arial" panose="020B0604020202020204" pitchFamily="34" charset="0"/>
              </a:rPr>
              <a:t>spoločnosti</a:t>
            </a:r>
            <a:endParaRPr lang="en-US" sz="2900" dirty="0">
              <a:solidFill>
                <a:srgbClr val="FF0000"/>
              </a:solidFill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buNone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buNone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buNone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83829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b="1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   </a:t>
            </a:r>
            <a:r>
              <a:rPr lang="en-US" sz="2800" b="1" dirty="0" err="1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Odporúčania</a:t>
            </a:r>
            <a:r>
              <a:rPr lang="en-US" sz="2800" b="1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pre </a:t>
            </a:r>
            <a:r>
              <a:rPr lang="en-US" sz="2800" b="1" dirty="0" err="1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ministerstvo</a:t>
            </a:r>
            <a:endParaRPr lang="sk-SK" sz="28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71613"/>
            <a:ext cx="10515600" cy="4723638"/>
          </a:xfrm>
        </p:spPr>
        <p:txBody>
          <a:bodyPr>
            <a:normAutofit fontScale="92500" lnSpcReduction="20000"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Zverejnenie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Národnej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stratégie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výskumu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vývoja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inovácií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je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naliehavé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k-SK" sz="2400" dirty="0">
                <a:latin typeface="Arial" panose="020B0604020202020204" pitchFamily="34" charset="0"/>
                <a:cs typeface="Arial" panose="020B0604020202020204" pitchFamily="34" charset="0"/>
              </a:rPr>
              <a:t>v rámci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rozvoj</a:t>
            </a:r>
            <a:r>
              <a:rPr lang="sk-SK" sz="2400" dirty="0"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stratégie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SAV a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jej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ústavov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sk-SK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Zverejnenie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akčného</a:t>
            </a:r>
            <a:r>
              <a:rPr lang="sk-SK" sz="2400" b="1" dirty="0">
                <a:latin typeface="Arial" panose="020B0604020202020204" pitchFamily="34" charset="0"/>
                <a:cs typeface="Arial" panose="020B0604020202020204" pitchFamily="34" charset="0"/>
              </a:rPr>
              <a:t> plánu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Cestovn</a:t>
            </a:r>
            <a:r>
              <a:rPr lang="sk-SK" sz="2400" b="1" dirty="0">
                <a:latin typeface="Arial" panose="020B0604020202020204" pitchFamily="34" charset="0"/>
                <a:cs typeface="Arial" panose="020B0604020202020204" pitchFamily="34" charset="0"/>
              </a:rPr>
              <a:t>ej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map</a:t>
            </a:r>
            <a:r>
              <a:rPr lang="sk-SK" sz="2400" b="1" dirty="0">
                <a:latin typeface="Arial" panose="020B0604020202020204" pitchFamily="34" charset="0"/>
                <a:cs typeface="Arial" panose="020B0604020202020204" pitchFamily="34" charset="0"/>
              </a:rPr>
              <a:t>y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výskumných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infraštruktúr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s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osobitným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programom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financovania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je </a:t>
            </a:r>
            <a:r>
              <a:rPr lang="sk-SK" sz="2400" dirty="0">
                <a:latin typeface="Arial" panose="020B0604020202020204" pitchFamily="34" charset="0"/>
                <a:cs typeface="Arial" panose="020B0604020202020204" pitchFamily="34" charset="0"/>
              </a:rPr>
              <a:t>nutné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na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podporu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výskumu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na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hranici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poznania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sk-SK" sz="2400" dirty="0">
                <a:latin typeface="Arial" panose="020B0604020202020204" pitchFamily="34" charset="0"/>
                <a:cs typeface="Arial" panose="020B0604020202020204" pitchFamily="34" charset="0"/>
              </a:rPr>
              <a:t>aby sa predišlo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prekrývajúcim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sa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investíciám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do </a:t>
            </a:r>
            <a:r>
              <a:rPr lang="sk-SK" sz="2400" dirty="0">
                <a:latin typeface="Arial" panose="020B0604020202020204" pitchFamily="34" charset="0"/>
                <a:cs typeface="Arial" panose="020B0604020202020204" pitchFamily="34" charset="0"/>
              </a:rPr>
              <a:t>vybavenia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sk-SK" sz="2400" dirty="0">
                <a:latin typeface="Arial" panose="020B0604020202020204" pitchFamily="34" charset="0"/>
                <a:cs typeface="Arial" panose="020B0604020202020204" pitchFamily="34" charset="0"/>
              </a:rPr>
              <a:t>aby sa poskytol prístup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slovenských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výskumn</a:t>
            </a:r>
            <a:r>
              <a:rPr lang="sk-SK" sz="2400" dirty="0" err="1">
                <a:latin typeface="Arial" panose="020B0604020202020204" pitchFamily="34" charset="0"/>
                <a:cs typeface="Arial" panose="020B0604020202020204" pitchFamily="34" charset="0"/>
              </a:rPr>
              <a:t>ých</a:t>
            </a:r>
            <a:r>
              <a:rPr lang="sk-SK" sz="2400" dirty="0">
                <a:latin typeface="Arial" panose="020B0604020202020204" pitchFamily="34" charset="0"/>
                <a:cs typeface="Arial" panose="020B0604020202020204" pitchFamily="34" charset="0"/>
              </a:rPr>
              <a:t> pracovníkov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k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európskym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výskumným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infraštruktúram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sk-SK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Aby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sa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zabránilo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úniku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mozgov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mladých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talentov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, je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potrebná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lepšia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grantová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schéma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pre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začínajúcich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výskumných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pracovníkov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(z EÚ </a:t>
            </a:r>
            <a:r>
              <a:rPr lang="sk-SK" sz="2400" dirty="0">
                <a:latin typeface="Arial" panose="020B0604020202020204" pitchFamily="34" charset="0"/>
                <a:cs typeface="Arial" panose="020B0604020202020204" pitchFamily="34" charset="0"/>
              </a:rPr>
              <a:t>fondu obnovy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?)</a:t>
            </a:r>
            <a:endParaRPr lang="sk-SK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Pre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medzinárodnú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spoluprácu</a:t>
            </a:r>
            <a:r>
              <a:rPr lang="en-US" sz="24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networking a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zviditeľnenie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slovenského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výskumu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by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bol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prínosný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rozvoj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bilaterálnych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programov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financovania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s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poprednými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výskumnými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radami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európskych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400" dirty="0" err="1">
                <a:latin typeface="Arial" panose="020B0604020202020204" pitchFamily="34" charset="0"/>
                <a:cs typeface="Arial" panose="020B0604020202020204" pitchFamily="34" charset="0"/>
              </a:rPr>
              <a:t>krajín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. 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>
              <a:spcAft>
                <a:spcPts val="600"/>
              </a:spcAft>
              <a:buNone/>
            </a:pPr>
            <a:endParaRPr lang="en-US" sz="2900" dirty="0">
              <a:solidFill>
                <a:srgbClr val="FF0000"/>
              </a:solidFill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buNone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buNone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buNone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5471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b="1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    </a:t>
            </a:r>
            <a:r>
              <a:rPr lang="en-US" sz="2800" b="1" dirty="0" err="1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Odporúčania</a:t>
            </a:r>
            <a:r>
              <a:rPr lang="en-US" sz="2800" b="1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vedeniu</a:t>
            </a:r>
            <a:r>
              <a:rPr lang="en-US" sz="2800" b="1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SAV</a:t>
            </a:r>
            <a:endParaRPr lang="sk-SK" sz="28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71613"/>
            <a:ext cx="10515600" cy="5193592"/>
          </a:xfrm>
        </p:spPr>
        <p:txBody>
          <a:bodyPr>
            <a:normAutofit fontScale="25000" lnSpcReduction="20000"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7200" dirty="0" err="1">
                <a:latin typeface="Arial" panose="020B0604020202020204" pitchFamily="34" charset="0"/>
                <a:cs typeface="Arial" panose="020B0604020202020204" pitchFamily="34" charset="0"/>
              </a:rPr>
              <a:t>Plánovaná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7200" dirty="0" err="1">
                <a:latin typeface="Arial" panose="020B0604020202020204" pitchFamily="34" charset="0"/>
                <a:cs typeface="Arial" panose="020B0604020202020204" pitchFamily="34" charset="0"/>
              </a:rPr>
              <a:t>úzka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7200" dirty="0" err="1">
                <a:latin typeface="Arial" panose="020B0604020202020204" pitchFamily="34" charset="0"/>
                <a:cs typeface="Arial" panose="020B0604020202020204" pitchFamily="34" charset="0"/>
              </a:rPr>
              <a:t>spolupráca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k-SK" sz="7200" dirty="0">
                <a:latin typeface="Arial" panose="020B0604020202020204" pitchFamily="34" charset="0"/>
                <a:cs typeface="Arial" panose="020B0604020202020204" pitchFamily="34" charset="0"/>
              </a:rPr>
              <a:t>medzi </a:t>
            </a:r>
            <a:r>
              <a:rPr lang="en-US" sz="7200" b="1" dirty="0" err="1">
                <a:latin typeface="Arial" panose="020B0604020202020204" pitchFamily="34" charset="0"/>
                <a:cs typeface="Arial" panose="020B0604020202020204" pitchFamily="34" charset="0"/>
              </a:rPr>
              <a:t>univerzitami</a:t>
            </a:r>
            <a:r>
              <a:rPr lang="en-US" sz="7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k-SK" sz="7200" b="1" dirty="0">
                <a:latin typeface="Arial" panose="020B0604020202020204" pitchFamily="34" charset="0"/>
                <a:cs typeface="Arial" panose="020B0604020202020204" pitchFamily="34" charset="0"/>
              </a:rPr>
              <a:t>vykonávajúcimi intenzívny </a:t>
            </a:r>
            <a:r>
              <a:rPr lang="en-US" sz="7200" b="1" dirty="0" err="1">
                <a:latin typeface="Arial" panose="020B0604020202020204" pitchFamily="34" charset="0"/>
                <a:cs typeface="Arial" panose="020B0604020202020204" pitchFamily="34" charset="0"/>
              </a:rPr>
              <a:t>výskum</a:t>
            </a:r>
            <a:r>
              <a:rPr lang="en-US" sz="7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s </a:t>
            </a:r>
            <a:r>
              <a:rPr lang="en-US" sz="7200" dirty="0" err="1">
                <a:latin typeface="Arial" panose="020B0604020202020204" pitchFamily="34" charset="0"/>
                <a:cs typeface="Arial" panose="020B0604020202020204" pitchFamily="34" charset="0"/>
              </a:rPr>
              <a:t>rektormi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7200" dirty="0" err="1">
                <a:latin typeface="Arial" panose="020B0604020202020204" pitchFamily="34" charset="0"/>
                <a:cs typeface="Arial" panose="020B0604020202020204" pitchFamily="34" charset="0"/>
              </a:rPr>
              <a:t>univerzít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7200" dirty="0" err="1">
                <a:latin typeface="Arial" panose="020B0604020202020204" pitchFamily="34" charset="0"/>
                <a:cs typeface="Arial" panose="020B0604020202020204" pitchFamily="34" charset="0"/>
              </a:rPr>
              <a:t>ktorí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7200" dirty="0" err="1">
                <a:latin typeface="Arial" panose="020B0604020202020204" pitchFamily="34" charset="0"/>
                <a:cs typeface="Arial" panose="020B0604020202020204" pitchFamily="34" charset="0"/>
              </a:rPr>
              <a:t>sú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7200" dirty="0" err="1">
                <a:latin typeface="Arial" panose="020B0604020202020204" pitchFamily="34" charset="0"/>
                <a:cs typeface="Arial" panose="020B0604020202020204" pitchFamily="34" charset="0"/>
              </a:rPr>
              <a:t>členmi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7200" dirty="0" err="1">
                <a:latin typeface="Arial" panose="020B0604020202020204" pitchFamily="34" charset="0"/>
                <a:cs typeface="Arial" panose="020B0604020202020204" pitchFamily="34" charset="0"/>
              </a:rPr>
              <a:t>Vedeckej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7200" dirty="0" err="1">
                <a:latin typeface="Arial" panose="020B0604020202020204" pitchFamily="34" charset="0"/>
                <a:cs typeface="Arial" panose="020B0604020202020204" pitchFamily="34" charset="0"/>
              </a:rPr>
              <a:t>rady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 SAV.</a:t>
            </a:r>
            <a:endParaRPr lang="sk-SK" sz="7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7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Um</a:t>
            </a:r>
            <a:r>
              <a:rPr lang="sk-SK" sz="7200" dirty="0" err="1">
                <a:latin typeface="Arial" panose="020B0604020202020204" pitchFamily="34" charset="0"/>
                <a:cs typeface="Arial" panose="020B0604020202020204" pitchFamily="34" charset="0"/>
              </a:rPr>
              <a:t>ožnenie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7200" dirty="0" err="1">
                <a:latin typeface="Arial" panose="020B0604020202020204" pitchFamily="34" charset="0"/>
                <a:cs typeface="Arial" panose="020B0604020202020204" pitchFamily="34" charset="0"/>
              </a:rPr>
              <a:t>vzájomn</a:t>
            </a:r>
            <a:r>
              <a:rPr lang="sk-SK" sz="7200" dirty="0" err="1">
                <a:latin typeface="Arial" panose="020B0604020202020204" pitchFamily="34" charset="0"/>
                <a:cs typeface="Arial" panose="020B0604020202020204" pitchFamily="34" charset="0"/>
              </a:rPr>
              <a:t>ého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7200" dirty="0" err="1">
                <a:latin typeface="Arial" panose="020B0604020202020204" pitchFamily="34" charset="0"/>
                <a:cs typeface="Arial" panose="020B0604020202020204" pitchFamily="34" charset="0"/>
              </a:rPr>
              <a:t>prístup</a:t>
            </a:r>
            <a:r>
              <a:rPr lang="sk-SK" sz="7200" dirty="0">
                <a:latin typeface="Arial" panose="020B0604020202020204" pitchFamily="34" charset="0"/>
                <a:cs typeface="Arial" panose="020B0604020202020204" pitchFamily="34" charset="0"/>
              </a:rPr>
              <a:t>u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 k </a:t>
            </a:r>
            <a:r>
              <a:rPr lang="en-US" sz="7200" dirty="0" err="1">
                <a:latin typeface="Arial" panose="020B0604020202020204" pitchFamily="34" charset="0"/>
                <a:cs typeface="Arial" panose="020B0604020202020204" pitchFamily="34" charset="0"/>
              </a:rPr>
              <a:t>výskumným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7200" dirty="0" err="1">
                <a:latin typeface="Arial" panose="020B0604020202020204" pitchFamily="34" charset="0"/>
                <a:cs typeface="Arial" panose="020B0604020202020204" pitchFamily="34" charset="0"/>
              </a:rPr>
              <a:t>infraštruktúram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7200" dirty="0" err="1">
                <a:latin typeface="Arial" panose="020B0604020202020204" pitchFamily="34" charset="0"/>
                <a:cs typeface="Arial" panose="020B0604020202020204" pitchFamily="34" charset="0"/>
              </a:rPr>
              <a:t>univerzít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 a SAV </a:t>
            </a:r>
            <a:r>
              <a:rPr lang="en-US" sz="7200" dirty="0" err="1">
                <a:latin typeface="Arial" panose="020B0604020202020204" pitchFamily="34" charset="0"/>
                <a:cs typeface="Arial" panose="020B0604020202020204" pitchFamily="34" charset="0"/>
              </a:rPr>
              <a:t>dohodou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 o </a:t>
            </a:r>
            <a:r>
              <a:rPr lang="en-US" sz="7200" dirty="0" err="1">
                <a:latin typeface="Arial" panose="020B0604020202020204" pitchFamily="34" charset="0"/>
                <a:cs typeface="Arial" panose="020B0604020202020204" pitchFamily="34" charset="0"/>
              </a:rPr>
              <a:t>spoločných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7200" dirty="0" err="1">
                <a:latin typeface="Arial" panose="020B0604020202020204" pitchFamily="34" charset="0"/>
                <a:cs typeface="Arial" panose="020B0604020202020204" pitchFamily="34" charset="0"/>
              </a:rPr>
              <a:t>pravidlách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US" sz="7200" dirty="0" err="1">
                <a:latin typeface="Arial" panose="020B0604020202020204" pitchFamily="34" charset="0"/>
                <a:cs typeface="Arial" panose="020B0604020202020204" pitchFamily="34" charset="0"/>
              </a:rPr>
              <a:t>poplatkoch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sk-SK" sz="7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7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7200" dirty="0" err="1">
                <a:latin typeface="Arial" panose="020B0604020202020204" pitchFamily="34" charset="0"/>
                <a:cs typeface="Arial" panose="020B0604020202020204" pitchFamily="34" charset="0"/>
              </a:rPr>
              <a:t>Výsledky</a:t>
            </a:r>
            <a:r>
              <a:rPr lang="en-US" sz="7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7200" b="1" dirty="0" err="1">
                <a:latin typeface="Arial" panose="020B0604020202020204" pitchFamily="34" charset="0"/>
                <a:cs typeface="Arial" panose="020B0604020202020204" pitchFamily="34" charset="0"/>
              </a:rPr>
              <a:t>doktorandského</a:t>
            </a:r>
            <a:r>
              <a:rPr lang="en-US" sz="7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7200" b="1" dirty="0" err="1">
                <a:latin typeface="Arial" panose="020B0604020202020204" pitchFamily="34" charset="0"/>
                <a:cs typeface="Arial" panose="020B0604020202020204" pitchFamily="34" charset="0"/>
              </a:rPr>
              <a:t>vzdelávania</a:t>
            </a:r>
            <a:r>
              <a:rPr lang="en-US" sz="7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k-SK" sz="7200" dirty="0">
                <a:latin typeface="Arial" panose="020B0604020202020204" pitchFamily="34" charset="0"/>
                <a:cs typeface="Arial" panose="020B0604020202020204" pitchFamily="34" charset="0"/>
              </a:rPr>
              <a:t>by sa mali </a:t>
            </a:r>
            <a:r>
              <a:rPr lang="en-US" sz="7200" dirty="0" err="1">
                <a:latin typeface="Arial" panose="020B0604020202020204" pitchFamily="34" charset="0"/>
                <a:cs typeface="Arial" panose="020B0604020202020204" pitchFamily="34" charset="0"/>
              </a:rPr>
              <a:t>vyhodnotiť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US" sz="7200" dirty="0" err="1">
                <a:latin typeface="Arial" panose="020B0604020202020204" pitchFamily="34" charset="0"/>
                <a:cs typeface="Arial" panose="020B0604020202020204" pitchFamily="34" charset="0"/>
              </a:rPr>
              <a:t>porovnať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, aby </a:t>
            </a:r>
            <a:r>
              <a:rPr lang="en-US" sz="7200" dirty="0" err="1">
                <a:latin typeface="Arial" panose="020B0604020202020204" pitchFamily="34" charset="0"/>
                <a:cs typeface="Arial" panose="020B0604020202020204" pitchFamily="34" charset="0"/>
              </a:rPr>
              <a:t>sa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7200" dirty="0" err="1">
                <a:latin typeface="Arial" panose="020B0604020202020204" pitchFamily="34" charset="0"/>
                <a:cs typeface="Arial" panose="020B0604020202020204" pitchFamily="34" charset="0"/>
              </a:rPr>
              <a:t>stanovili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7200" dirty="0" err="1">
                <a:latin typeface="Arial" panose="020B0604020202020204" pitchFamily="34" charset="0"/>
                <a:cs typeface="Arial" panose="020B0604020202020204" pitchFamily="34" charset="0"/>
              </a:rPr>
              <a:t>spoločné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7200" dirty="0" err="1">
                <a:latin typeface="Arial" panose="020B0604020202020204" pitchFamily="34" charset="0"/>
                <a:cs typeface="Arial" panose="020B0604020202020204" pitchFamily="34" charset="0"/>
              </a:rPr>
              <a:t>normy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7200" dirty="0" err="1">
                <a:latin typeface="Arial" panose="020B0604020202020204" pitchFamily="34" charset="0"/>
                <a:cs typeface="Arial" panose="020B0604020202020204" pitchFamily="34" charset="0"/>
              </a:rPr>
              <a:t>kvality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sk-SK" sz="7200" dirty="0">
                <a:latin typeface="Arial" panose="020B0604020202020204" pitchFamily="34" charset="0"/>
                <a:cs typeface="Arial" panose="020B0604020202020204" pitchFamily="34" charset="0"/>
              </a:rPr>
              <a:t>dosahu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sk-SK" sz="7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7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SAV </a:t>
            </a:r>
            <a:r>
              <a:rPr lang="sk-SK" sz="7200" dirty="0">
                <a:latin typeface="Arial" panose="020B0604020202020204" pitchFamily="34" charset="0"/>
                <a:cs typeface="Arial" panose="020B0604020202020204" pitchFamily="34" charset="0"/>
              </a:rPr>
              <a:t>by mala presvedčiť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7200" dirty="0" err="1">
                <a:latin typeface="Arial" panose="020B0604020202020204" pitchFamily="34" charset="0"/>
                <a:cs typeface="Arial" panose="020B0604020202020204" pitchFamily="34" charset="0"/>
              </a:rPr>
              <a:t>ministerstvo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, aby </a:t>
            </a:r>
            <a:r>
              <a:rPr lang="en-US" sz="7200" dirty="0" err="1">
                <a:latin typeface="Arial" panose="020B0604020202020204" pitchFamily="34" charset="0"/>
                <a:cs typeface="Arial" panose="020B0604020202020204" pitchFamily="34" charset="0"/>
              </a:rPr>
              <a:t>financovalo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7200" dirty="0" err="1">
                <a:latin typeface="Arial" panose="020B0604020202020204" pitchFamily="34" charset="0"/>
                <a:cs typeface="Arial" panose="020B0604020202020204" pitchFamily="34" charset="0"/>
              </a:rPr>
              <a:t>zriadenie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7200" b="1" dirty="0" err="1">
                <a:latin typeface="Arial" panose="020B0604020202020204" pitchFamily="34" charset="0"/>
                <a:cs typeface="Arial" panose="020B0604020202020204" pitchFamily="34" charset="0"/>
              </a:rPr>
              <a:t>výskumných</a:t>
            </a:r>
            <a:r>
              <a:rPr lang="en-US" sz="7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7200" b="1" dirty="0" err="1">
                <a:latin typeface="Arial" panose="020B0604020202020204" pitchFamily="34" charset="0"/>
                <a:cs typeface="Arial" panose="020B0604020202020204" pitchFamily="34" charset="0"/>
              </a:rPr>
              <a:t>centier</a:t>
            </a:r>
            <a:r>
              <a:rPr lang="en-US" sz="7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7200" dirty="0" err="1">
                <a:latin typeface="Arial" panose="020B0604020202020204" pitchFamily="34" charset="0"/>
                <a:cs typeface="Arial" panose="020B0604020202020204" pitchFamily="34" charset="0"/>
              </a:rPr>
              <a:t>na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7200" dirty="0" err="1">
                <a:latin typeface="Arial" panose="020B0604020202020204" pitchFamily="34" charset="0"/>
                <a:cs typeface="Arial" panose="020B0604020202020204" pitchFamily="34" charset="0"/>
              </a:rPr>
              <a:t>riešenie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7200" dirty="0" err="1">
                <a:latin typeface="Arial" panose="020B0604020202020204" pitchFamily="34" charset="0"/>
                <a:cs typeface="Arial" panose="020B0604020202020204" pitchFamily="34" charset="0"/>
              </a:rPr>
              <a:t>výziev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 21. </a:t>
            </a:r>
            <a:r>
              <a:rPr lang="en-US" sz="7200" dirty="0" err="1">
                <a:latin typeface="Arial" panose="020B0604020202020204" pitchFamily="34" charset="0"/>
                <a:cs typeface="Arial" panose="020B0604020202020204" pitchFamily="34" charset="0"/>
              </a:rPr>
              <a:t>storočia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7200" dirty="0" err="1">
                <a:latin typeface="Arial" panose="020B0604020202020204" pitchFamily="34" charset="0"/>
                <a:cs typeface="Arial" panose="020B0604020202020204" pitchFamily="34" charset="0"/>
              </a:rPr>
              <a:t>relevantných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 pre </a:t>
            </a:r>
            <a:r>
              <a:rPr lang="en-US" sz="7200" dirty="0" err="1">
                <a:latin typeface="Arial" panose="020B0604020202020204" pitchFamily="34" charset="0"/>
                <a:cs typeface="Arial" panose="020B0604020202020204" pitchFamily="34" charset="0"/>
              </a:rPr>
              <a:t>Slovensko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7200" dirty="0" err="1">
                <a:latin typeface="Arial" panose="020B0604020202020204" pitchFamily="34" charset="0"/>
                <a:cs typeface="Arial" panose="020B0604020202020204" pitchFamily="34" charset="0"/>
              </a:rPr>
              <a:t>ako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 je </a:t>
            </a:r>
            <a:r>
              <a:rPr lang="sk-SK" sz="7200" dirty="0">
                <a:latin typeface="Arial" panose="020B0604020202020204" pitchFamily="34" charset="0"/>
                <a:cs typeface="Arial" panose="020B0604020202020204" pitchFamily="34" charset="0"/>
              </a:rPr>
              <a:t>napríklad </a:t>
            </a:r>
            <a:r>
              <a:rPr lang="en-US" sz="7200" dirty="0" err="1">
                <a:latin typeface="Arial" panose="020B0604020202020204" pitchFamily="34" charset="0"/>
                <a:cs typeface="Arial" panose="020B0604020202020204" pitchFamily="34" charset="0"/>
              </a:rPr>
              <a:t>digitálna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7200" dirty="0" err="1">
                <a:latin typeface="Arial" panose="020B0604020202020204" pitchFamily="34" charset="0"/>
                <a:cs typeface="Arial" panose="020B0604020202020204" pitchFamily="34" charset="0"/>
              </a:rPr>
              <a:t>zelená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US" sz="7200" dirty="0" err="1">
                <a:latin typeface="Arial" panose="020B0604020202020204" pitchFamily="34" charset="0"/>
                <a:cs typeface="Arial" panose="020B0604020202020204" pitchFamily="34" charset="0"/>
              </a:rPr>
              <a:t>energetická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7200" dirty="0" err="1">
                <a:latin typeface="Arial" panose="020B0604020202020204" pitchFamily="34" charset="0"/>
                <a:cs typeface="Arial" panose="020B0604020202020204" pitchFamily="34" charset="0"/>
              </a:rPr>
              <a:t>transformácia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7200" dirty="0" err="1">
                <a:latin typeface="Arial" panose="020B0604020202020204" pitchFamily="34" charset="0"/>
                <a:cs typeface="Arial" panose="020B0604020202020204" pitchFamily="34" charset="0"/>
              </a:rPr>
              <a:t>ktoré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7200" dirty="0" err="1">
                <a:latin typeface="Arial" panose="020B0604020202020204" pitchFamily="34" charset="0"/>
                <a:cs typeface="Arial" panose="020B0604020202020204" pitchFamily="34" charset="0"/>
              </a:rPr>
              <a:t>si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7200" dirty="0" err="1">
                <a:latin typeface="Arial" panose="020B0604020202020204" pitchFamily="34" charset="0"/>
                <a:cs typeface="Arial" panose="020B0604020202020204" pitchFamily="34" charset="0"/>
              </a:rPr>
              <a:t>vyžadujú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7200" dirty="0" err="1">
                <a:latin typeface="Arial" panose="020B0604020202020204" pitchFamily="34" charset="0"/>
                <a:cs typeface="Arial" panose="020B0604020202020204" pitchFamily="34" charset="0"/>
              </a:rPr>
              <a:t>spoluprácu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7200" dirty="0" err="1">
                <a:latin typeface="Arial" panose="020B0604020202020204" pitchFamily="34" charset="0"/>
                <a:cs typeface="Arial" panose="020B0604020202020204" pitchFamily="34" charset="0"/>
              </a:rPr>
              <a:t>prírodných</a:t>
            </a:r>
            <a:r>
              <a:rPr lang="sk-SK" sz="7200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7200" dirty="0" err="1">
                <a:latin typeface="Arial" panose="020B0604020202020204" pitchFamily="34" charset="0"/>
                <a:cs typeface="Arial" panose="020B0604020202020204" pitchFamily="34" charset="0"/>
              </a:rPr>
              <a:t>spoločenských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US" sz="7200" dirty="0" err="1">
                <a:latin typeface="Arial" panose="020B0604020202020204" pitchFamily="34" charset="0"/>
                <a:cs typeface="Arial" panose="020B0604020202020204" pitchFamily="34" charset="0"/>
              </a:rPr>
              <a:t>humanitných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 vied.</a:t>
            </a:r>
            <a:endParaRPr lang="sk-SK" sz="7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7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SAV</a:t>
            </a:r>
            <a:r>
              <a:rPr lang="sk-SK" sz="7200" dirty="0">
                <a:latin typeface="Arial" panose="020B0604020202020204" pitchFamily="34" charset="0"/>
                <a:cs typeface="Arial" panose="020B0604020202020204" pitchFamily="34" charset="0"/>
              </a:rPr>
              <a:t> by mala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7200" dirty="0" err="1">
                <a:latin typeface="Arial" panose="020B0604020202020204" pitchFamily="34" charset="0"/>
                <a:cs typeface="Arial" panose="020B0604020202020204" pitchFamily="34" charset="0"/>
              </a:rPr>
              <a:t>posilniť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7200" dirty="0" err="1">
                <a:latin typeface="Arial" panose="020B0604020202020204" pitchFamily="34" charset="0"/>
                <a:cs typeface="Arial" panose="020B0604020202020204" pitchFamily="34" charset="0"/>
              </a:rPr>
              <a:t>formálne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7200" b="1" dirty="0" err="1">
                <a:latin typeface="Arial" panose="020B0604020202020204" pitchFamily="34" charset="0"/>
                <a:cs typeface="Arial" panose="020B0604020202020204" pitchFamily="34" charset="0"/>
              </a:rPr>
              <a:t>vzťahy</a:t>
            </a:r>
            <a:r>
              <a:rPr lang="en-US" sz="7200" b="1" dirty="0">
                <a:latin typeface="Arial" panose="020B0604020202020204" pitchFamily="34" charset="0"/>
                <a:cs typeface="Arial" panose="020B0604020202020204" pitchFamily="34" charset="0"/>
              </a:rPr>
              <a:t> so </a:t>
            </a:r>
            <a:r>
              <a:rPr lang="en-US" sz="7200" b="1" dirty="0" err="1">
                <a:latin typeface="Arial" panose="020B0604020202020204" pitchFamily="34" charset="0"/>
                <a:cs typeface="Arial" panose="020B0604020202020204" pitchFamily="34" charset="0"/>
              </a:rPr>
              <a:t>svojimi</a:t>
            </a:r>
            <a:r>
              <a:rPr lang="en-US" sz="7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7200" b="1" dirty="0" err="1">
                <a:latin typeface="Arial" panose="020B0604020202020204" pitchFamily="34" charset="0"/>
                <a:cs typeface="Arial" panose="020B0604020202020204" pitchFamily="34" charset="0"/>
              </a:rPr>
              <a:t>ústavmi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, aby </a:t>
            </a:r>
            <a:r>
              <a:rPr lang="sk-SK" sz="7200" dirty="0">
                <a:latin typeface="Arial" panose="020B0604020202020204" pitchFamily="34" charset="0"/>
                <a:cs typeface="Arial" panose="020B0604020202020204" pitchFamily="34" charset="0"/>
              </a:rPr>
              <a:t>tak </a:t>
            </a:r>
            <a:r>
              <a:rPr lang="en-US" sz="7200" dirty="0" err="1">
                <a:latin typeface="Arial" panose="020B0604020202020204" pitchFamily="34" charset="0"/>
                <a:cs typeface="Arial" panose="020B0604020202020204" pitchFamily="34" charset="0"/>
              </a:rPr>
              <a:t>umožnili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7200" dirty="0" err="1">
                <a:latin typeface="Arial" panose="020B0604020202020204" pitchFamily="34" charset="0"/>
                <a:cs typeface="Arial" panose="020B0604020202020204" pitchFamily="34" charset="0"/>
              </a:rPr>
              <a:t>rozvoj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7200" dirty="0" err="1">
                <a:latin typeface="Arial" panose="020B0604020202020204" pitchFamily="34" charset="0"/>
                <a:cs typeface="Arial" panose="020B0604020202020204" pitchFamily="34" charset="0"/>
              </a:rPr>
              <a:t>spoločnej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7200" dirty="0" err="1">
                <a:latin typeface="Arial" panose="020B0604020202020204" pitchFamily="34" charset="0"/>
                <a:cs typeface="Arial" panose="020B0604020202020204" pitchFamily="34" charset="0"/>
              </a:rPr>
              <a:t>stratégie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7200" dirty="0" err="1">
                <a:latin typeface="Arial" panose="020B0604020202020204" pitchFamily="34" charset="0"/>
                <a:cs typeface="Arial" panose="020B0604020202020204" pitchFamily="34" charset="0"/>
              </a:rPr>
              <a:t>na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7200" dirty="0" err="1">
                <a:latin typeface="Arial" panose="020B0604020202020204" pitchFamily="34" charset="0"/>
                <a:cs typeface="Arial" panose="020B0604020202020204" pitchFamily="34" charset="0"/>
              </a:rPr>
              <a:t>vysokej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7200" dirty="0" err="1">
                <a:latin typeface="Arial" panose="020B0604020202020204" pitchFamily="34" charset="0"/>
                <a:cs typeface="Arial" panose="020B0604020202020204" pitchFamily="34" charset="0"/>
              </a:rPr>
              <a:t>úrovni</a:t>
            </a:r>
            <a:endParaRPr lang="sk-SK" sz="7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sk-SK" sz="7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7200" dirty="0" err="1">
                <a:latin typeface="Arial" panose="020B0604020202020204" pitchFamily="34" charset="0"/>
                <a:cs typeface="Arial" panose="020B0604020202020204" pitchFamily="34" charset="0"/>
              </a:rPr>
              <a:t>Mechanizmy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7200" b="1" dirty="0" err="1">
                <a:latin typeface="Arial" panose="020B0604020202020204" pitchFamily="34" charset="0"/>
                <a:cs typeface="Arial" panose="020B0604020202020204" pitchFamily="34" charset="0"/>
              </a:rPr>
              <a:t>kariérneho</a:t>
            </a:r>
            <a:r>
              <a:rPr lang="en-US" sz="7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7200" b="1" dirty="0" err="1">
                <a:latin typeface="Arial" panose="020B0604020202020204" pitchFamily="34" charset="0"/>
                <a:cs typeface="Arial" panose="020B0604020202020204" pitchFamily="34" charset="0"/>
              </a:rPr>
              <a:t>postupu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7200" dirty="0" err="1">
                <a:latin typeface="Arial" panose="020B0604020202020204" pitchFamily="34" charset="0"/>
                <a:cs typeface="Arial" panose="020B0604020202020204" pitchFamily="34" charset="0"/>
              </a:rPr>
              <a:t>ako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 je SASPRO2 a program IMPULZ, by </a:t>
            </a:r>
            <a:r>
              <a:rPr lang="en-US" sz="7200" dirty="0" err="1">
                <a:latin typeface="Arial" panose="020B0604020202020204" pitchFamily="34" charset="0"/>
                <a:cs typeface="Arial" panose="020B0604020202020204" pitchFamily="34" charset="0"/>
              </a:rPr>
              <a:t>mali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7200" dirty="0" err="1">
                <a:latin typeface="Arial" panose="020B0604020202020204" pitchFamily="34" charset="0"/>
                <a:cs typeface="Arial" panose="020B0604020202020204" pitchFamily="34" charset="0"/>
              </a:rPr>
              <a:t>pokračovať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aby </a:t>
            </a:r>
            <a:r>
              <a:rPr lang="en-US" sz="7200" dirty="0" err="1">
                <a:latin typeface="Arial" panose="020B0604020202020204" pitchFamily="34" charset="0"/>
                <a:cs typeface="Arial" panose="020B0604020202020204" pitchFamily="34" charset="0"/>
              </a:rPr>
              <a:t>sa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7200" dirty="0" err="1">
                <a:latin typeface="Arial" panose="020B0604020202020204" pitchFamily="34" charset="0"/>
                <a:cs typeface="Arial" panose="020B0604020202020204" pitchFamily="34" charset="0"/>
              </a:rPr>
              <a:t>zabezpečila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7200" dirty="0" err="1">
                <a:latin typeface="Arial" panose="020B0604020202020204" pitchFamily="34" charset="0"/>
                <a:cs typeface="Arial" panose="020B0604020202020204" pitchFamily="34" charset="0"/>
              </a:rPr>
              <a:t>udržateľná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7200" dirty="0" err="1">
                <a:latin typeface="Arial" panose="020B0604020202020204" pitchFamily="34" charset="0"/>
                <a:cs typeface="Arial" panose="020B0604020202020204" pitchFamily="34" charset="0"/>
              </a:rPr>
              <a:t>kariéra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7200" dirty="0" err="1">
                <a:latin typeface="Arial" panose="020B0604020202020204" pitchFamily="34" charset="0"/>
                <a:cs typeface="Arial" panose="020B0604020202020204" pitchFamily="34" charset="0"/>
              </a:rPr>
              <a:t>vo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7200" dirty="0" err="1">
                <a:latin typeface="Arial" panose="020B0604020202020204" pitchFamily="34" charset="0"/>
                <a:cs typeface="Arial" panose="020B0604020202020204" pitchFamily="34" charset="0"/>
              </a:rPr>
              <a:t>výskume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 pre </a:t>
            </a:r>
            <a:r>
              <a:rPr lang="en-US" sz="7200" dirty="0" err="1">
                <a:latin typeface="Arial" panose="020B0604020202020204" pitchFamily="34" charset="0"/>
                <a:cs typeface="Arial" panose="020B0604020202020204" pitchFamily="34" charset="0"/>
              </a:rPr>
              <a:t>ďalšiu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7200" dirty="0" err="1">
                <a:latin typeface="Arial" panose="020B0604020202020204" pitchFamily="34" charset="0"/>
                <a:cs typeface="Arial" panose="020B0604020202020204" pitchFamily="34" charset="0"/>
              </a:rPr>
              <a:t>generáciu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sk-SK" sz="7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7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7200" dirty="0" err="1">
                <a:latin typeface="Arial" panose="020B0604020202020204" pitchFamily="34" charset="0"/>
                <a:cs typeface="Arial" panose="020B0604020202020204" pitchFamily="34" charset="0"/>
              </a:rPr>
              <a:t>Výskumní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7200" dirty="0" err="1">
                <a:latin typeface="Arial" panose="020B0604020202020204" pitchFamily="34" charset="0"/>
                <a:cs typeface="Arial" panose="020B0604020202020204" pitchFamily="34" charset="0"/>
              </a:rPr>
              <a:t>pracovníci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 SAV </a:t>
            </a:r>
            <a:r>
              <a:rPr lang="en-US" sz="7200" dirty="0" err="1">
                <a:latin typeface="Arial" panose="020B0604020202020204" pitchFamily="34" charset="0"/>
                <a:cs typeface="Arial" panose="020B0604020202020204" pitchFamily="34" charset="0"/>
              </a:rPr>
              <a:t>potrebujú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7200" b="1" dirty="0" err="1">
                <a:latin typeface="Arial" panose="020B0604020202020204" pitchFamily="34" charset="0"/>
                <a:cs typeface="Arial" panose="020B0604020202020204" pitchFamily="34" charset="0"/>
              </a:rPr>
              <a:t>centrálnu</a:t>
            </a:r>
            <a:r>
              <a:rPr lang="en-US" sz="7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7200" b="1" dirty="0" err="1">
                <a:latin typeface="Arial" panose="020B0604020202020204" pitchFamily="34" charset="0"/>
                <a:cs typeface="Arial" panose="020B0604020202020204" pitchFamily="34" charset="0"/>
              </a:rPr>
              <a:t>podporu</a:t>
            </a:r>
            <a:r>
              <a:rPr lang="en-US" sz="7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pre </a:t>
            </a:r>
            <a:r>
              <a:rPr lang="en-US" sz="7200" dirty="0" err="1">
                <a:latin typeface="Arial" panose="020B0604020202020204" pitchFamily="34" charset="0"/>
                <a:cs typeface="Arial" panose="020B0604020202020204" pitchFamily="34" charset="0"/>
              </a:rPr>
              <a:t>účasť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7200" dirty="0" err="1">
                <a:latin typeface="Arial" panose="020B0604020202020204" pitchFamily="34" charset="0"/>
                <a:cs typeface="Arial" panose="020B0604020202020204" pitchFamily="34" charset="0"/>
              </a:rPr>
              <a:t>na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7200" dirty="0" err="1">
                <a:latin typeface="Arial" panose="020B0604020202020204" pitchFamily="34" charset="0"/>
                <a:cs typeface="Arial" panose="020B0604020202020204" pitchFamily="34" charset="0"/>
              </a:rPr>
              <a:t>medzinárodných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7200" dirty="0" err="1">
                <a:latin typeface="Arial" panose="020B0604020202020204" pitchFamily="34" charset="0"/>
                <a:cs typeface="Arial" panose="020B0604020202020204" pitchFamily="34" charset="0"/>
              </a:rPr>
              <a:t>výzvach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US" sz="7200" dirty="0" err="1">
                <a:latin typeface="Arial" panose="020B0604020202020204" pitchFamily="34" charset="0"/>
                <a:cs typeface="Arial" panose="020B0604020202020204" pitchFamily="34" charset="0"/>
              </a:rPr>
              <a:t>riadenie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7200" dirty="0" err="1">
                <a:latin typeface="Arial" panose="020B0604020202020204" pitchFamily="34" charset="0"/>
                <a:cs typeface="Arial" panose="020B0604020202020204" pitchFamily="34" charset="0"/>
              </a:rPr>
              <a:t>medzinárodných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7200" dirty="0" err="1">
                <a:latin typeface="Arial" panose="020B0604020202020204" pitchFamily="34" charset="0"/>
                <a:cs typeface="Arial" panose="020B0604020202020204" pitchFamily="34" charset="0"/>
              </a:rPr>
              <a:t>projektov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. SA</a:t>
            </a:r>
            <a:r>
              <a:rPr lang="sk-SK" sz="7200" dirty="0"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7200" dirty="0" err="1">
                <a:latin typeface="Arial" panose="020B0604020202020204" pitchFamily="34" charset="0"/>
                <a:cs typeface="Arial" panose="020B0604020202020204" pitchFamily="34" charset="0"/>
              </a:rPr>
              <a:t>už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7200" dirty="0" err="1">
                <a:latin typeface="Arial" panose="020B0604020202020204" pitchFamily="34" charset="0"/>
                <a:cs typeface="Arial" panose="020B0604020202020204" pitchFamily="34" charset="0"/>
              </a:rPr>
              <a:t>má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7200" dirty="0" err="1">
                <a:latin typeface="Arial" panose="020B0604020202020204" pitchFamily="34" charset="0"/>
                <a:cs typeface="Arial" panose="020B0604020202020204" pitchFamily="34" charset="0"/>
              </a:rPr>
              <a:t>zriadenú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7200" dirty="0" err="1">
                <a:latin typeface="Arial" panose="020B0604020202020204" pitchFamily="34" charset="0"/>
                <a:cs typeface="Arial" panose="020B0604020202020204" pitchFamily="34" charset="0"/>
              </a:rPr>
              <a:t>úspešnú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7200" dirty="0" err="1">
                <a:latin typeface="Arial" panose="020B0604020202020204" pitchFamily="34" charset="0"/>
                <a:cs typeface="Arial" panose="020B0604020202020204" pitchFamily="34" charset="0"/>
              </a:rPr>
              <a:t>centrálnu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7200" dirty="0" err="1">
                <a:latin typeface="Arial" panose="020B0604020202020204" pitchFamily="34" charset="0"/>
                <a:cs typeface="Arial" panose="020B0604020202020204" pitchFamily="34" charset="0"/>
              </a:rPr>
              <a:t>podpornú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7200" dirty="0" err="1">
                <a:latin typeface="Arial" panose="020B0604020202020204" pitchFamily="34" charset="0"/>
                <a:cs typeface="Arial" panose="020B0604020202020204" pitchFamily="34" charset="0"/>
              </a:rPr>
              <a:t>jednotku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, ale </a:t>
            </a:r>
            <a:r>
              <a:rPr lang="en-US" sz="7200" dirty="0" err="1">
                <a:latin typeface="Arial" panose="020B0604020202020204" pitchFamily="34" charset="0"/>
                <a:cs typeface="Arial" panose="020B0604020202020204" pitchFamily="34" charset="0"/>
              </a:rPr>
              <a:t>potrebuje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7200" dirty="0" err="1">
                <a:latin typeface="Arial" panose="020B0604020202020204" pitchFamily="34" charset="0"/>
                <a:cs typeface="Arial" panose="020B0604020202020204" pitchFamily="34" charset="0"/>
              </a:rPr>
              <a:t>viac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7200" dirty="0" err="1">
                <a:latin typeface="Arial" panose="020B0604020202020204" pitchFamily="34" charset="0"/>
                <a:cs typeface="Arial" panose="020B0604020202020204" pitchFamily="34" charset="0"/>
              </a:rPr>
              <a:t>kapacít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US" sz="7200" dirty="0" err="1">
                <a:latin typeface="Arial" panose="020B0604020202020204" pitchFamily="34" charset="0"/>
                <a:cs typeface="Arial" panose="020B0604020202020204" pitchFamily="34" charset="0"/>
              </a:rPr>
              <a:t>kompetencií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7200" dirty="0" err="1">
                <a:latin typeface="Arial" panose="020B0604020202020204" pitchFamily="34" charset="0"/>
                <a:cs typeface="Arial" panose="020B0604020202020204" pitchFamily="34" charset="0"/>
              </a:rPr>
              <a:t>keďže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7200" dirty="0" err="1">
                <a:latin typeface="Arial" panose="020B0604020202020204" pitchFamily="34" charset="0"/>
                <a:cs typeface="Arial" panose="020B0604020202020204" pitchFamily="34" charset="0"/>
              </a:rPr>
              <a:t>úspechy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7200" dirty="0" err="1">
                <a:latin typeface="Arial" panose="020B0604020202020204" pitchFamily="34" charset="0"/>
                <a:cs typeface="Arial" panose="020B0604020202020204" pitchFamily="34" charset="0"/>
              </a:rPr>
              <a:t>výskumníkov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 SA</a:t>
            </a:r>
            <a:r>
              <a:rPr lang="sk-SK" sz="7200" dirty="0"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7200" dirty="0" err="1">
                <a:latin typeface="Arial" panose="020B0604020202020204" pitchFamily="34" charset="0"/>
                <a:cs typeface="Arial" panose="020B0604020202020204" pitchFamily="34" charset="0"/>
              </a:rPr>
              <a:t>rastú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>
              <a:spcAft>
                <a:spcPts val="600"/>
              </a:spcAft>
              <a:buNone/>
            </a:pPr>
            <a:endParaRPr lang="en-US" sz="2900" dirty="0">
              <a:solidFill>
                <a:srgbClr val="FF0000"/>
              </a:solidFill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buNone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buNone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buNone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75633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845573"/>
            <a:ext cx="10515600" cy="1750114"/>
          </a:xfrm>
        </p:spPr>
        <p:txBody>
          <a:bodyPr>
            <a:normAutofit fontScale="90000"/>
          </a:bodyPr>
          <a:lstStyle/>
          <a:p>
            <a:r>
              <a:rPr lang="en-US" sz="3100" b="1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    </a:t>
            </a:r>
            <a:r>
              <a:rPr lang="en-US" sz="3100" b="1" dirty="0" err="1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Odporúčania</a:t>
            </a:r>
            <a:r>
              <a:rPr lang="en-US" sz="3100" b="1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3100" b="1" dirty="0" err="1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ústavom</a:t>
            </a:r>
            <a:r>
              <a:rPr lang="en-US" sz="3100" b="1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SAV</a:t>
            </a:r>
            <a:br>
              <a:rPr lang="en-US" sz="2800" b="1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US" sz="2800" b="1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b="1" dirty="0" err="1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Oddelenie</a:t>
            </a:r>
            <a:r>
              <a:rPr lang="en-US" sz="2000" b="1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vied o </a:t>
            </a:r>
            <a:r>
              <a:rPr lang="en-US" sz="2000" b="1" dirty="0" err="1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neživej</a:t>
            </a:r>
            <a:r>
              <a:rPr lang="en-US" sz="2000" b="1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prírode</a:t>
            </a:r>
            <a:r>
              <a:rPr lang="en-US" sz="2000" b="1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sk-SK" sz="2000" b="1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predseda panelu </a:t>
            </a:r>
            <a:r>
              <a:rPr lang="en-US" sz="2000" b="1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Helmut Weissert</a:t>
            </a:r>
            <a:br>
              <a:rPr lang="en-US" sz="2000" b="1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b="1" dirty="0" err="1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Oddelenie</a:t>
            </a:r>
            <a:r>
              <a:rPr lang="en-US" sz="2000" b="1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vied o </a:t>
            </a:r>
            <a:r>
              <a:rPr lang="en-US" sz="2000" b="1" dirty="0" err="1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živej</a:t>
            </a:r>
            <a:r>
              <a:rPr lang="en-US" sz="2000" b="1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prírode</a:t>
            </a:r>
            <a:r>
              <a:rPr lang="en-US" sz="2000" b="1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US" sz="2000" b="1" dirty="0" err="1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chemických</a:t>
            </a:r>
            <a:r>
              <a:rPr lang="en-US" sz="2000" b="1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vedách</a:t>
            </a:r>
            <a:r>
              <a:rPr lang="en-US" sz="2000" b="1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sk-SK" sz="2000" b="1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predseda panelu </a:t>
            </a:r>
            <a:r>
              <a:rPr lang="en-US" sz="2000" b="1" dirty="0" err="1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Toivo</a:t>
            </a:r>
            <a:r>
              <a:rPr lang="en-US" sz="2000" b="1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Maimets</a:t>
            </a:r>
            <a:br>
              <a:rPr lang="en-US" sz="2000" b="1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b="1" dirty="0" err="1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Oddelenie</a:t>
            </a:r>
            <a:r>
              <a:rPr lang="en-US" sz="2000" b="1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vied o </a:t>
            </a:r>
            <a:r>
              <a:rPr lang="en-US" sz="2000" b="1" dirty="0" err="1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spoločnosti</a:t>
            </a:r>
            <a:r>
              <a:rPr lang="en-US" sz="2000" b="1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US" sz="2000" b="1" dirty="0" err="1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kultúre</a:t>
            </a:r>
            <a:r>
              <a:rPr lang="en-US" sz="2000" b="1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sk-SK" sz="2000" b="1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predseda panelu </a:t>
            </a:r>
            <a:r>
              <a:rPr lang="en-US" sz="2000" b="1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Wim van den Doel </a:t>
            </a:r>
            <a:br>
              <a:rPr lang="en-US" sz="2800" b="1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sk-SK" sz="28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920778"/>
            <a:ext cx="10515600" cy="4300518"/>
          </a:xfrm>
        </p:spPr>
        <p:txBody>
          <a:bodyPr>
            <a:normAutofit fontScale="25000" lnSpcReduction="20000"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7200" b="1" dirty="0" err="1">
                <a:latin typeface="Arial" panose="020B0604020202020204" pitchFamily="34" charset="0"/>
                <a:cs typeface="Arial" panose="020B0604020202020204" pitchFamily="34" charset="0"/>
              </a:rPr>
              <a:t>Identifikujte</a:t>
            </a:r>
            <a:r>
              <a:rPr lang="en-US" sz="7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7200" b="1" dirty="0" err="1">
                <a:latin typeface="Arial" panose="020B0604020202020204" pitchFamily="34" charset="0"/>
                <a:cs typeface="Arial" panose="020B0604020202020204" pitchFamily="34" charset="0"/>
              </a:rPr>
              <a:t>výskumné</a:t>
            </a:r>
            <a:r>
              <a:rPr lang="en-US" sz="7200" b="1" dirty="0">
                <a:latin typeface="Arial" panose="020B0604020202020204" pitchFamily="34" charset="0"/>
                <a:cs typeface="Arial" panose="020B0604020202020204" pitchFamily="34" charset="0"/>
              </a:rPr>
              <a:t> priority </a:t>
            </a:r>
            <a:r>
              <a:rPr lang="en-US" sz="7200" b="1" dirty="0" err="1">
                <a:latin typeface="Arial" panose="020B0604020202020204" pitchFamily="34" charset="0"/>
                <a:cs typeface="Arial" panose="020B0604020202020204" pitchFamily="34" charset="0"/>
              </a:rPr>
              <a:t>svojho</a:t>
            </a:r>
            <a:r>
              <a:rPr lang="en-US" sz="7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7200" b="1" dirty="0" err="1">
                <a:latin typeface="Arial" panose="020B0604020202020204" pitchFamily="34" charset="0"/>
                <a:cs typeface="Arial" panose="020B0604020202020204" pitchFamily="34" charset="0"/>
              </a:rPr>
              <a:t>ústavu</a:t>
            </a:r>
            <a:r>
              <a:rPr lang="en-US" sz="7200" b="1" dirty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US" sz="7200" b="1" dirty="0" err="1">
                <a:latin typeface="Arial" panose="020B0604020202020204" pitchFamily="34" charset="0"/>
                <a:cs typeface="Arial" panose="020B0604020202020204" pitchFamily="34" charset="0"/>
              </a:rPr>
              <a:t>rozviňte</a:t>
            </a:r>
            <a:r>
              <a:rPr lang="en-US" sz="7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7200" b="1" dirty="0" err="1">
                <a:latin typeface="Arial" panose="020B0604020202020204" pitchFamily="34" charset="0"/>
                <a:cs typeface="Arial" panose="020B0604020202020204" pitchFamily="34" charset="0"/>
              </a:rPr>
              <a:t>svoju</a:t>
            </a:r>
            <a:r>
              <a:rPr lang="en-US" sz="7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7200" b="1" dirty="0" err="1">
                <a:latin typeface="Arial" panose="020B0604020202020204" pitchFamily="34" charset="0"/>
                <a:cs typeface="Arial" panose="020B0604020202020204" pitchFamily="34" charset="0"/>
              </a:rPr>
              <a:t>stratégiu</a:t>
            </a:r>
            <a:r>
              <a:rPr lang="en-US" sz="7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v </a:t>
            </a:r>
            <a:r>
              <a:rPr lang="en-US" sz="7200" dirty="0" err="1">
                <a:latin typeface="Arial" panose="020B0604020202020204" pitchFamily="34" charset="0"/>
                <a:cs typeface="Arial" panose="020B0604020202020204" pitchFamily="34" charset="0"/>
              </a:rPr>
              <a:t>súlade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s </a:t>
            </a:r>
            <a:r>
              <a:rPr lang="en-US" sz="7200" dirty="0" err="1">
                <a:latin typeface="Arial" panose="020B0604020202020204" pitchFamily="34" charset="0"/>
                <a:cs typeface="Arial" panose="020B0604020202020204" pitchFamily="34" charset="0"/>
              </a:rPr>
              <a:t>inštitucionálnou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7200" dirty="0" err="1">
                <a:latin typeface="Arial" panose="020B0604020202020204" pitchFamily="34" charset="0"/>
                <a:cs typeface="Arial" panose="020B0604020202020204" pitchFamily="34" charset="0"/>
              </a:rPr>
              <a:t>stratégiou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 SA</a:t>
            </a:r>
            <a:r>
              <a:rPr lang="sk-SK" sz="7200" dirty="0"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7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7200" dirty="0" err="1">
                <a:latin typeface="Arial" panose="020B0604020202020204" pitchFamily="34" charset="0"/>
                <a:cs typeface="Arial" panose="020B0604020202020204" pitchFamily="34" charset="0"/>
              </a:rPr>
              <a:t>Zvážte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7200" dirty="0" err="1">
                <a:latin typeface="Arial" panose="020B0604020202020204" pitchFamily="34" charset="0"/>
                <a:cs typeface="Arial" panose="020B0604020202020204" pitchFamily="34" charset="0"/>
              </a:rPr>
              <a:t>vytvorenie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7200" b="1" dirty="0" err="1">
                <a:latin typeface="Arial" panose="020B0604020202020204" pitchFamily="34" charset="0"/>
                <a:cs typeface="Arial" panose="020B0604020202020204" pitchFamily="34" charset="0"/>
              </a:rPr>
              <a:t>platforiem</a:t>
            </a:r>
            <a:r>
              <a:rPr lang="en-US" sz="7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7200" b="1" dirty="0" err="1">
                <a:latin typeface="Arial" panose="020B0604020202020204" pitchFamily="34" charset="0"/>
                <a:cs typeface="Arial" panose="020B0604020202020204" pitchFamily="34" charset="0"/>
              </a:rPr>
              <a:t>alebo</a:t>
            </a:r>
            <a:r>
              <a:rPr lang="en-US" sz="7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7200" b="1" dirty="0" err="1">
                <a:latin typeface="Arial" panose="020B0604020202020204" pitchFamily="34" charset="0"/>
                <a:cs typeface="Arial" panose="020B0604020202020204" pitchFamily="34" charset="0"/>
              </a:rPr>
              <a:t>centier</a:t>
            </a:r>
            <a:r>
              <a:rPr lang="en-US" sz="7200" b="1" dirty="0">
                <a:latin typeface="Arial" panose="020B0604020202020204" pitchFamily="34" charset="0"/>
                <a:cs typeface="Arial" panose="020B0604020202020204" pitchFamily="34" charset="0"/>
              </a:rPr>
              <a:t> s </a:t>
            </a:r>
            <a:r>
              <a:rPr lang="en-US" sz="7200" b="1" dirty="0" err="1">
                <a:latin typeface="Arial" panose="020B0604020202020204" pitchFamily="34" charset="0"/>
                <a:cs typeface="Arial" panose="020B0604020202020204" pitchFamily="34" charset="0"/>
              </a:rPr>
              <a:t>hlavnými</a:t>
            </a:r>
            <a:r>
              <a:rPr lang="en-US" sz="7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7200" b="1" dirty="0" err="1">
                <a:latin typeface="Arial" panose="020B0604020202020204" pitchFamily="34" charset="0"/>
                <a:cs typeface="Arial" panose="020B0604020202020204" pitchFamily="34" charset="0"/>
              </a:rPr>
              <a:t>programami</a:t>
            </a:r>
            <a:r>
              <a:rPr lang="en-US" sz="7200" b="1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7200" dirty="0" err="1">
                <a:latin typeface="Arial" panose="020B0604020202020204" pitchFamily="34" charset="0"/>
                <a:cs typeface="Arial" panose="020B0604020202020204" pitchFamily="34" charset="0"/>
              </a:rPr>
              <a:t>ktoré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k-SK" sz="7200" dirty="0">
                <a:latin typeface="Arial" panose="020B0604020202020204" pitchFamily="34" charset="0"/>
                <a:cs typeface="Arial" panose="020B0604020202020204" pitchFamily="34" charset="0"/>
              </a:rPr>
              <a:t>budú prekračovať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7200" dirty="0" err="1">
                <a:latin typeface="Arial" panose="020B0604020202020204" pitchFamily="34" charset="0"/>
                <a:cs typeface="Arial" panose="020B0604020202020204" pitchFamily="34" charset="0"/>
              </a:rPr>
              <a:t>hranice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k-SK" sz="7200" dirty="0">
                <a:latin typeface="Arial" panose="020B0604020202020204" pitchFamily="34" charset="0"/>
                <a:cs typeface="Arial" panose="020B0604020202020204" pitchFamily="34" charset="0"/>
              </a:rPr>
              <a:t>ústavov</a:t>
            </a:r>
            <a:endParaRPr lang="en-US" sz="7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7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7200" dirty="0" err="1">
                <a:latin typeface="Arial" panose="020B0604020202020204" pitchFamily="34" charset="0"/>
                <a:cs typeface="Arial" panose="020B0604020202020204" pitchFamily="34" charset="0"/>
              </a:rPr>
              <a:t>Zvážte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7200" dirty="0" err="1">
                <a:latin typeface="Arial" panose="020B0604020202020204" pitchFamily="34" charset="0"/>
                <a:cs typeface="Arial" panose="020B0604020202020204" pitchFamily="34" charset="0"/>
              </a:rPr>
              <a:t>zlúčenie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US" sz="7200" dirty="0" err="1">
                <a:latin typeface="Arial" panose="020B0604020202020204" pitchFamily="34" charset="0"/>
                <a:cs typeface="Arial" panose="020B0604020202020204" pitchFamily="34" charset="0"/>
              </a:rPr>
              <a:t>prerobenie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7200" dirty="0" err="1">
                <a:latin typeface="Arial" panose="020B0604020202020204" pitchFamily="34" charset="0"/>
                <a:cs typeface="Arial" panose="020B0604020202020204" pitchFamily="34" charset="0"/>
              </a:rPr>
              <a:t>malých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k-SK" sz="7200" dirty="0">
                <a:latin typeface="Arial" panose="020B0604020202020204" pitchFamily="34" charset="0"/>
                <a:cs typeface="Arial" panose="020B0604020202020204" pitchFamily="34" charset="0"/>
              </a:rPr>
              <a:t>ústavov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7200" dirty="0" err="1">
                <a:latin typeface="Arial" panose="020B0604020202020204" pitchFamily="34" charset="0"/>
                <a:cs typeface="Arial" panose="020B0604020202020204" pitchFamily="34" charset="0"/>
              </a:rPr>
              <a:t>najmä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 v </a:t>
            </a:r>
            <a:r>
              <a:rPr lang="en-US" sz="7200" dirty="0" err="1">
                <a:latin typeface="Arial" panose="020B0604020202020204" pitchFamily="34" charset="0"/>
                <a:cs typeface="Arial" panose="020B0604020202020204" pitchFamily="34" charset="0"/>
              </a:rPr>
              <a:t>sekcii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 vie</a:t>
            </a:r>
            <a:r>
              <a:rPr lang="sk-SK" sz="7200" dirty="0">
                <a:latin typeface="Arial" panose="020B0604020202020204" pitchFamily="34" charset="0"/>
                <a:cs typeface="Arial" panose="020B0604020202020204" pitchFamily="34" charset="0"/>
              </a:rPr>
              <a:t>d o spoločnosti a kultúre, aby sa zvýšilo kritické množstvo a tým aj kvalita a dosah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7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7200" dirty="0" err="1">
                <a:latin typeface="Arial" panose="020B0604020202020204" pitchFamily="34" charset="0"/>
                <a:cs typeface="Arial" panose="020B0604020202020204" pitchFamily="34" charset="0"/>
              </a:rPr>
              <a:t>Zvážte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7200" dirty="0" err="1">
                <a:latin typeface="Arial" panose="020B0604020202020204" pitchFamily="34" charset="0"/>
                <a:cs typeface="Arial" panose="020B0604020202020204" pitchFamily="34" charset="0"/>
              </a:rPr>
              <a:t>vytvorenie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7200" dirty="0" err="1">
                <a:latin typeface="Arial" panose="020B0604020202020204" pitchFamily="34" charset="0"/>
                <a:cs typeface="Arial" panose="020B0604020202020204" pitchFamily="34" charset="0"/>
              </a:rPr>
              <a:t>nového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k-SK" sz="7200" dirty="0">
                <a:latin typeface="Arial" panose="020B0604020202020204" pitchFamily="34" charset="0"/>
                <a:cs typeface="Arial" panose="020B0604020202020204" pitchFamily="34" charset="0"/>
              </a:rPr>
              <a:t>ústavu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7200" dirty="0" err="1">
                <a:latin typeface="Arial" panose="020B0604020202020204" pitchFamily="34" charset="0"/>
                <a:cs typeface="Arial" panose="020B0604020202020204" pitchFamily="34" charset="0"/>
              </a:rPr>
              <a:t>humanitných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 vied </a:t>
            </a:r>
            <a:r>
              <a:rPr lang="en-US" sz="7200" dirty="0" err="1">
                <a:latin typeface="Arial" panose="020B0604020202020204" pitchFamily="34" charset="0"/>
                <a:cs typeface="Arial" panose="020B0604020202020204" pitchFamily="34" charset="0"/>
              </a:rPr>
              <a:t>prostredníctvom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7200" dirty="0" err="1">
                <a:latin typeface="Arial" panose="020B0604020202020204" pitchFamily="34" charset="0"/>
                <a:cs typeface="Arial" panose="020B0604020202020204" pitchFamily="34" charset="0"/>
              </a:rPr>
              <a:t>takýchto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7200" dirty="0" err="1">
                <a:latin typeface="Arial" panose="020B0604020202020204" pitchFamily="34" charset="0"/>
                <a:cs typeface="Arial" panose="020B0604020202020204" pitchFamily="34" charset="0"/>
              </a:rPr>
              <a:t>fúzií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sk-SK" sz="7200" b="1" dirty="0">
                <a:latin typeface="Arial" panose="020B0604020202020204" pitchFamily="34" charset="0"/>
                <a:cs typeface="Arial" panose="020B0604020202020204" pitchFamily="34" charset="0"/>
              </a:rPr>
              <a:t>Ústav</a:t>
            </a:r>
            <a:r>
              <a:rPr lang="en-US" sz="7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7200" b="1" dirty="0" err="1">
                <a:latin typeface="Arial" panose="020B0604020202020204" pitchFamily="34" charset="0"/>
                <a:cs typeface="Arial" panose="020B0604020202020204" pitchFamily="34" charset="0"/>
              </a:rPr>
              <a:t>svetovej</a:t>
            </a:r>
            <a:r>
              <a:rPr lang="en-US" sz="7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7200" b="1" dirty="0" err="1">
                <a:latin typeface="Arial" panose="020B0604020202020204" pitchFamily="34" charset="0"/>
                <a:cs typeface="Arial" panose="020B0604020202020204" pitchFamily="34" charset="0"/>
              </a:rPr>
              <a:t>literatúry</a:t>
            </a:r>
            <a:r>
              <a:rPr lang="en-US" sz="7200" b="1" dirty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US" sz="7200" b="1" dirty="0" err="1">
                <a:latin typeface="Arial" panose="020B0604020202020204" pitchFamily="34" charset="0"/>
                <a:cs typeface="Arial" panose="020B0604020202020204" pitchFamily="34" charset="0"/>
              </a:rPr>
              <a:t>umenia</a:t>
            </a:r>
            <a:endParaRPr lang="sk-SK" sz="7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72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7200" b="1" dirty="0" err="1">
                <a:latin typeface="Arial" panose="020B0604020202020204" pitchFamily="34" charset="0"/>
                <a:cs typeface="Arial" panose="020B0604020202020204" pitchFamily="34" charset="0"/>
              </a:rPr>
              <a:t>Obnov</a:t>
            </a:r>
            <a:r>
              <a:rPr lang="sk-SK" sz="7200" b="1" dirty="0" err="1">
                <a:latin typeface="Arial" panose="020B0604020202020204" pitchFamily="34" charset="0"/>
                <a:cs typeface="Arial" panose="020B0604020202020204" pitchFamily="34" charset="0"/>
              </a:rPr>
              <a:t>te</a:t>
            </a:r>
            <a:r>
              <a:rPr lang="en-US" sz="7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7200" b="1" dirty="0" err="1">
                <a:latin typeface="Arial" panose="020B0604020202020204" pitchFamily="34" charset="0"/>
                <a:cs typeface="Arial" panose="020B0604020202020204" pitchFamily="34" charset="0"/>
              </a:rPr>
              <a:t>medzinárodné</a:t>
            </a:r>
            <a:r>
              <a:rPr lang="en-US" sz="7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7200" b="1" dirty="0" err="1">
                <a:latin typeface="Arial" panose="020B0604020202020204" pitchFamily="34" charset="0"/>
                <a:cs typeface="Arial" panose="020B0604020202020204" pitchFamily="34" charset="0"/>
              </a:rPr>
              <a:t>poradné</a:t>
            </a:r>
            <a:r>
              <a:rPr lang="en-US" sz="7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7200" b="1" dirty="0" err="1">
                <a:latin typeface="Arial" panose="020B0604020202020204" pitchFamily="34" charset="0"/>
                <a:cs typeface="Arial" panose="020B0604020202020204" pitchFamily="34" charset="0"/>
              </a:rPr>
              <a:t>výbory</a:t>
            </a:r>
            <a:r>
              <a:rPr lang="en-US" sz="72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en-US" sz="7200" dirty="0" err="1">
                <a:latin typeface="Arial" panose="020B0604020202020204" pitchFamily="34" charset="0"/>
                <a:cs typeface="Arial" panose="020B0604020202020204" pitchFamily="34" charset="0"/>
              </a:rPr>
              <a:t>ak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 je to </a:t>
            </a:r>
            <a:r>
              <a:rPr lang="en-US" sz="7200" dirty="0" err="1">
                <a:latin typeface="Arial" panose="020B0604020202020204" pitchFamily="34" charset="0"/>
                <a:cs typeface="Arial" panose="020B0604020202020204" pitchFamily="34" charset="0"/>
              </a:rPr>
              <a:t>relevantné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) s </a:t>
            </a:r>
            <a:r>
              <a:rPr lang="en-US" sz="7200" dirty="0" err="1">
                <a:latin typeface="Arial" panose="020B0604020202020204" pitchFamily="34" charset="0"/>
                <a:cs typeface="Arial" panose="020B0604020202020204" pitchFamily="34" charset="0"/>
              </a:rPr>
              <a:t>externými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7200" dirty="0" err="1">
                <a:latin typeface="Arial" panose="020B0604020202020204" pitchFamily="34" charset="0"/>
                <a:cs typeface="Arial" panose="020B0604020202020204" pitchFamily="34" charset="0"/>
              </a:rPr>
              <a:t>odborníkmi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7200" dirty="0" err="1">
                <a:latin typeface="Arial" panose="020B0604020202020204" pitchFamily="34" charset="0"/>
                <a:cs typeface="Arial" panose="020B0604020202020204" pitchFamily="34" charset="0"/>
              </a:rPr>
              <a:t>na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7200" dirty="0" err="1">
                <a:latin typeface="Arial" panose="020B0604020202020204" pitchFamily="34" charset="0"/>
                <a:cs typeface="Arial" panose="020B0604020202020204" pitchFamily="34" charset="0"/>
              </a:rPr>
              <a:t>vysokej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7200" dirty="0" err="1">
                <a:latin typeface="Arial" panose="020B0604020202020204" pitchFamily="34" charset="0"/>
                <a:cs typeface="Arial" panose="020B0604020202020204" pitchFamily="34" charset="0"/>
              </a:rPr>
              <a:t>úrovni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7200" dirty="0" err="1">
                <a:latin typeface="Arial" panose="020B0604020202020204" pitchFamily="34" charset="0"/>
                <a:cs typeface="Arial" panose="020B0604020202020204" pitchFamily="34" charset="0"/>
              </a:rPr>
              <a:t>na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7200" dirty="0" err="1">
                <a:latin typeface="Arial" panose="020B0604020202020204" pitchFamily="34" charset="0"/>
                <a:cs typeface="Arial" panose="020B0604020202020204" pitchFamily="34" charset="0"/>
              </a:rPr>
              <a:t>podporu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7200" dirty="0" err="1">
                <a:latin typeface="Arial" panose="020B0604020202020204" pitchFamily="34" charset="0"/>
                <a:cs typeface="Arial" panose="020B0604020202020204" pitchFamily="34" charset="0"/>
              </a:rPr>
              <a:t>rozvoja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7200" dirty="0" err="1">
                <a:latin typeface="Arial" panose="020B0604020202020204" pitchFamily="34" charset="0"/>
                <a:cs typeface="Arial" panose="020B0604020202020204" pitchFamily="34" charset="0"/>
              </a:rPr>
              <a:t>stratégie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US" sz="7200" dirty="0" err="1">
                <a:latin typeface="Arial" panose="020B0604020202020204" pitchFamily="34" charset="0"/>
                <a:cs typeface="Arial" panose="020B0604020202020204" pitchFamily="34" charset="0"/>
              </a:rPr>
              <a:t>implementácie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7200" dirty="0" err="1">
                <a:latin typeface="Arial" panose="020B0604020202020204" pitchFamily="34" charset="0"/>
                <a:cs typeface="Arial" panose="020B0604020202020204" pitchFamily="34" charset="0"/>
              </a:rPr>
              <a:t>odporúčaní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7200" dirty="0" err="1">
                <a:latin typeface="Arial" panose="020B0604020202020204" pitchFamily="34" charset="0"/>
                <a:cs typeface="Arial" panose="020B0604020202020204" pitchFamily="34" charset="0"/>
              </a:rPr>
              <a:t>pravidelného</a:t>
            </a:r>
            <a:r>
              <a:rPr lang="en-US" sz="7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7200" dirty="0" err="1">
                <a:latin typeface="Arial" panose="020B0604020202020204" pitchFamily="34" charset="0"/>
                <a:cs typeface="Arial" panose="020B0604020202020204" pitchFamily="34" charset="0"/>
              </a:rPr>
              <a:t>hodnotenia</a:t>
            </a:r>
            <a:endParaRPr lang="en-US" sz="7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4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4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4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42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buNone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buNone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70410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808831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pl-PL" sz="3100" b="1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    </a:t>
            </a:r>
            <a:r>
              <a:rPr lang="pl-PL" sz="3100" b="1" dirty="0" err="1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Odporúčania</a:t>
            </a:r>
            <a:r>
              <a:rPr lang="pl-PL" sz="3100" b="1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na podporu výskumných pracovníkov</a:t>
            </a:r>
            <a:br>
              <a:rPr lang="pl-PL" sz="3100" b="1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l-PL" sz="3100" b="1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na začiatku svojej kariéry</a:t>
            </a:r>
            <a:br>
              <a:rPr lang="en-US" sz="2000" b="1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US" sz="2000" b="1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200" b="1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Gemma </a:t>
            </a:r>
            <a:r>
              <a:rPr lang="en-US" sz="2200" b="1" dirty="0" err="1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Modinos</a:t>
            </a:r>
            <a:r>
              <a:rPr lang="sk-SK" sz="2200" b="1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sk-SK" sz="2200" b="1" dirty="0" err="1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King’s</a:t>
            </a:r>
            <a:r>
              <a:rPr lang="sk-SK" sz="2200" b="1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k-SK" sz="2200" b="1" dirty="0" err="1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College</a:t>
            </a:r>
            <a:r>
              <a:rPr lang="sk-SK" sz="2200" b="1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k-SK" sz="2200" b="1" dirty="0" err="1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London</a:t>
            </a:r>
            <a:r>
              <a:rPr lang="sk-SK" sz="2200" b="1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Veľká Británia</a:t>
            </a:r>
            <a:endParaRPr lang="sk-SK" sz="20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54990" y="2479003"/>
            <a:ext cx="10515600" cy="4723638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Odborná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príprava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podpora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výskumných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pracovníkov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na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začiatku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k-SK" sz="2000" dirty="0">
                <a:latin typeface="Arial" panose="020B0604020202020204" pitchFamily="34" charset="0"/>
                <a:cs typeface="Arial" panose="020B0604020202020204" pitchFamily="34" charset="0"/>
              </a:rPr>
              <a:t>ich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kariéry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sú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nevyhnutné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pre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budúcnosť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krajiny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sk-SK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0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sk-SK" sz="2000" dirty="0">
                <a:latin typeface="Arial" panose="020B0604020202020204" pitchFamily="34" charset="0"/>
                <a:cs typeface="Arial" panose="020B0604020202020204" pitchFamily="34" charset="0"/>
              </a:rPr>
              <a:t>S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AV</a:t>
            </a:r>
            <a:r>
              <a:rPr lang="sk-SK" sz="2000" dirty="0">
                <a:latin typeface="Arial" panose="020B0604020202020204" pitchFamily="34" charset="0"/>
                <a:cs typeface="Arial" panose="020B0604020202020204" pitchFamily="34" charset="0"/>
              </a:rPr>
              <a:t> z toho dôvodu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systematicky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pristupuje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k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získavaniu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kandidátov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na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doktorandské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štúdium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poskytuje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im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štruktúrované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vzdelávacie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kurzy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sk-SK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Postdoktorandskí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výskumní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pracovníci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majú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byť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k-SK" sz="2000" dirty="0">
                <a:latin typeface="Arial" panose="020B0604020202020204" pitchFamily="34" charset="0"/>
                <a:cs typeface="Arial" panose="020B0604020202020204" pitchFamily="34" charset="0"/>
              </a:rPr>
              <a:t>mentorovaní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koučovaní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v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oblasti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vodcovských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zručností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podporovaní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pri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plánovaní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kariéry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identifikácii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európskych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programov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financovania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>
              <a:spcAft>
                <a:spcPts val="600"/>
              </a:spcAft>
              <a:buNone/>
            </a:pPr>
            <a:endParaRPr lang="en-US" sz="3200" dirty="0">
              <a:solidFill>
                <a:srgbClr val="FF0000"/>
              </a:solidFill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buNone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buNone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buNone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5312142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pl-PL" sz="3100" b="1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     </a:t>
            </a:r>
            <a:r>
              <a:rPr lang="pl-PL" sz="3100" b="1" dirty="0" err="1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Odporúčania</a:t>
            </a:r>
            <a:r>
              <a:rPr lang="pl-PL" sz="3100" b="1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na podporu transferu </a:t>
            </a:r>
            <a:r>
              <a:rPr lang="pl-PL" sz="3100" b="1" dirty="0" err="1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vedomostí</a:t>
            </a:r>
            <a:r>
              <a:rPr lang="pl-PL" sz="3100" b="1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pl-PL" sz="3100" b="1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pl-PL" sz="3100" b="1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do </a:t>
            </a:r>
            <a:r>
              <a:rPr lang="pl-PL" sz="3100" b="1" dirty="0" err="1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spoločnosti</a:t>
            </a:r>
            <a:br>
              <a:rPr lang="pl-PL" sz="3100" b="1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US" sz="3100" b="1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2000" b="1" dirty="0" err="1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Spela</a:t>
            </a:r>
            <a:r>
              <a:rPr lang="en-US" sz="2000" b="1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dirty="0" err="1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Stres</a:t>
            </a:r>
            <a:r>
              <a:rPr lang="en-US" sz="2000" b="1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b="1" dirty="0" err="1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Jozef</a:t>
            </a:r>
            <a:r>
              <a:rPr lang="en-US" sz="2000" b="1" dirty="0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Stefan Institute, SL</a:t>
            </a:r>
            <a:endParaRPr lang="sk-SK" sz="20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14675"/>
            <a:ext cx="10515600" cy="5193347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Niektoré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ústavy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SAV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majú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1" dirty="0" err="1">
                <a:latin typeface="Arial" panose="020B0604020202020204" pitchFamily="34" charset="0"/>
                <a:cs typeface="Arial" panose="020B0604020202020204" pitchFamily="34" charset="0"/>
              </a:rPr>
              <a:t>dobré</a:t>
            </a:r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1" dirty="0" err="1">
                <a:latin typeface="Arial" panose="020B0604020202020204" pitchFamily="34" charset="0"/>
                <a:cs typeface="Arial" panose="020B0604020202020204" pitchFamily="34" charset="0"/>
              </a:rPr>
              <a:t>výsledky</a:t>
            </a:r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v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oblasti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k-SK" sz="1800" dirty="0">
                <a:latin typeface="Arial" panose="020B0604020202020204" pitchFamily="34" charset="0"/>
                <a:cs typeface="Arial" panose="020B0604020202020204" pitchFamily="34" charset="0"/>
              </a:rPr>
              <a:t>transferu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vedomostí</a:t>
            </a:r>
            <a:endParaRPr lang="sk-SK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sk-SK" sz="1800" dirty="0">
                <a:latin typeface="Arial" panose="020B0604020202020204" pitchFamily="34" charset="0"/>
                <a:cs typeface="Arial" panose="020B0604020202020204" pitchFamily="34" charset="0"/>
              </a:rPr>
              <a:t>Bolo identifikované </a:t>
            </a:r>
            <a:r>
              <a:rPr lang="sk-SK" sz="1800" b="1" dirty="0">
                <a:latin typeface="Arial" panose="020B0604020202020204" pitchFamily="34" charset="0"/>
                <a:cs typeface="Arial" panose="020B0604020202020204" pitchFamily="34" charset="0"/>
              </a:rPr>
              <a:t>v</a:t>
            </a:r>
            <a:r>
              <a:rPr lang="en-US" sz="1800" b="1" dirty="0" err="1">
                <a:latin typeface="Arial" panose="020B0604020202020204" pitchFamily="34" charset="0"/>
                <a:cs typeface="Arial" panose="020B0604020202020204" pitchFamily="34" charset="0"/>
              </a:rPr>
              <a:t>ýrazné</a:t>
            </a:r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1" dirty="0" err="1">
                <a:latin typeface="Arial" panose="020B0604020202020204" pitchFamily="34" charset="0"/>
                <a:cs typeface="Arial" panose="020B0604020202020204" pitchFamily="34" charset="0"/>
              </a:rPr>
              <a:t>zlepšenie</a:t>
            </a:r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v </a:t>
            </a:r>
            <a:r>
              <a:rPr lang="sk-SK" sz="1800" dirty="0">
                <a:latin typeface="Arial" panose="020B0604020202020204" pitchFamily="34" charset="0"/>
                <a:cs typeface="Arial" panose="020B0604020202020204" pitchFamily="34" charset="0"/>
              </a:rPr>
              <a:t>oblasti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povedom</a:t>
            </a:r>
            <a:r>
              <a:rPr lang="sk-SK" sz="1800" dirty="0" err="1">
                <a:latin typeface="Arial" panose="020B0604020202020204" pitchFamily="34" charset="0"/>
                <a:cs typeface="Arial" panose="020B0604020202020204" pitchFamily="34" charset="0"/>
              </a:rPr>
              <a:t>ia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o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premieňaní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výsledkov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výskumu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na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prínos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pre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spoločnosť</a:t>
            </a:r>
            <a:endParaRPr lang="sk-SK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sk-SK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sk-SK" sz="1800" dirty="0">
                <a:latin typeface="Arial" panose="020B0604020202020204" pitchFamily="34" charset="0"/>
                <a:cs typeface="Arial" panose="020B0604020202020204" pitchFamily="34" charset="0"/>
              </a:rPr>
              <a:t>U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možnila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k-SK" sz="1800" dirty="0">
                <a:latin typeface="Arial" panose="020B0604020202020204" pitchFamily="34" charset="0"/>
                <a:cs typeface="Arial" panose="020B0604020202020204" pitchFamily="34" charset="0"/>
              </a:rPr>
              <a:t>to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legislatívna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zmena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právneho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postavenia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ústavov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SAV</a:t>
            </a:r>
            <a:endParaRPr lang="sk-SK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sk-SK" sz="1800" b="1" dirty="0">
                <a:latin typeface="Arial" panose="020B0604020202020204" pitchFamily="34" charset="0"/>
                <a:cs typeface="Arial" panose="020B0604020202020204" pitchFamily="34" charset="0"/>
              </a:rPr>
              <a:t>Odporúča sa, aby SAV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posilni</a:t>
            </a:r>
            <a:r>
              <a:rPr lang="sk-SK" sz="1800" dirty="0">
                <a:latin typeface="Arial" panose="020B0604020202020204" pitchFamily="34" charset="0"/>
                <a:cs typeface="Arial" panose="020B0604020202020204" pitchFamily="34" charset="0"/>
              </a:rPr>
              <a:t>la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svoj</a:t>
            </a:r>
            <a:r>
              <a:rPr lang="sk-SK" sz="1800" dirty="0">
                <a:latin typeface="Arial" panose="020B0604020202020204" pitchFamily="34" charset="0"/>
                <a:cs typeface="Arial" panose="020B0604020202020204" pitchFamily="34" charset="0"/>
              </a:rPr>
              <a:t>u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k-SK" sz="1800" dirty="0">
                <a:latin typeface="Arial" panose="020B0604020202020204" pitchFamily="34" charset="0"/>
                <a:cs typeface="Arial" panose="020B0604020202020204" pitchFamily="34" charset="0"/>
              </a:rPr>
              <a:t>Kanceláriu pre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transfer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technológií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o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nové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kompetencie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rozšíri</a:t>
            </a:r>
            <a:r>
              <a:rPr lang="sk-SK" sz="1800" dirty="0">
                <a:latin typeface="Arial" panose="020B0604020202020204" pitchFamily="34" charset="0"/>
                <a:cs typeface="Arial" panose="020B0604020202020204" pitchFamily="34" charset="0"/>
              </a:rPr>
              <a:t>la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svoju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podporu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technológie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na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všetky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vedecké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sk-SK" sz="1800" dirty="0">
                <a:latin typeface="Arial" panose="020B0604020202020204" pitchFamily="34" charset="0"/>
                <a:cs typeface="Arial" panose="020B0604020202020204" pitchFamily="34" charset="0"/>
              </a:rPr>
              <a:t>odborné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výskumy</a:t>
            </a:r>
            <a:endParaRPr lang="sk-SK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Pri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nábore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povýšen</a:t>
            </a:r>
            <a:r>
              <a:rPr lang="sk-SK" sz="1800" dirty="0" err="1">
                <a:latin typeface="Arial" panose="020B0604020202020204" pitchFamily="34" charset="0"/>
                <a:cs typeface="Arial" panose="020B0604020202020204" pitchFamily="34" charset="0"/>
              </a:rPr>
              <a:t>iach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by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sa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mali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uznať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1" dirty="0" err="1">
                <a:latin typeface="Arial" panose="020B0604020202020204" pitchFamily="34" charset="0"/>
                <a:cs typeface="Arial" panose="020B0604020202020204" pitchFamily="34" charset="0"/>
              </a:rPr>
              <a:t>zásluhy</a:t>
            </a:r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1" dirty="0" err="1">
                <a:latin typeface="Arial" panose="020B0604020202020204" pitchFamily="34" charset="0"/>
                <a:cs typeface="Arial" panose="020B0604020202020204" pitchFamily="34" charset="0"/>
              </a:rPr>
              <a:t>výskumníkov</a:t>
            </a:r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k-SK" sz="1800" dirty="0">
                <a:latin typeface="Arial" panose="020B0604020202020204" pitchFamily="34" charset="0"/>
                <a:cs typeface="Arial" panose="020B0604020202020204" pitchFamily="34" charset="0"/>
              </a:rPr>
              <a:t>v prípade transferu vedomostí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Centrálna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podporná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kancelária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by mala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proaktívne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identifikovať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1" dirty="0" err="1">
                <a:latin typeface="Arial" panose="020B0604020202020204" pitchFamily="34" charset="0"/>
                <a:cs typeface="Arial" panose="020B0604020202020204" pitchFamily="34" charset="0"/>
              </a:rPr>
              <a:t>potenciálne</a:t>
            </a:r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1" dirty="0" err="1">
                <a:latin typeface="Arial" panose="020B0604020202020204" pitchFamily="34" charset="0"/>
                <a:cs typeface="Arial" panose="020B0604020202020204" pitchFamily="34" charset="0"/>
              </a:rPr>
              <a:t>partnerské</a:t>
            </a:r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1" dirty="0" err="1">
                <a:latin typeface="Arial" panose="020B0604020202020204" pitchFamily="34" charset="0"/>
                <a:cs typeface="Arial" panose="020B0604020202020204" pitchFamily="34" charset="0"/>
              </a:rPr>
              <a:t>spoločnosti</a:t>
            </a:r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/</a:t>
            </a:r>
            <a:r>
              <a:rPr lang="en-US" sz="1800" b="1" dirty="0" err="1">
                <a:latin typeface="Arial" panose="020B0604020202020204" pitchFamily="34" charset="0"/>
                <a:cs typeface="Arial" panose="020B0604020202020204" pitchFamily="34" charset="0"/>
              </a:rPr>
              <a:t>organizácie</a:t>
            </a:r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ktoré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by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mali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sk-SK" sz="1800" dirty="0">
                <a:latin typeface="Arial" panose="020B0604020202020204" pitchFamily="34" charset="0"/>
                <a:cs typeface="Arial" panose="020B0604020202020204" pitchFamily="34" charset="0"/>
              </a:rPr>
              <a:t>byť oslovené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s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ponukou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spolupráce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sk-SK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sk-SK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1800" b="1" dirty="0" err="1">
                <a:latin typeface="Arial" panose="020B0604020202020204" pitchFamily="34" charset="0"/>
                <a:cs typeface="Arial" panose="020B0604020202020204" pitchFamily="34" charset="0"/>
              </a:rPr>
              <a:t>Ďalšia</a:t>
            </a:r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1" dirty="0" err="1">
                <a:latin typeface="Arial" panose="020B0604020202020204" pitchFamily="34" charset="0"/>
                <a:cs typeface="Arial" panose="020B0604020202020204" pitchFamily="34" charset="0"/>
              </a:rPr>
              <a:t>fáza</a:t>
            </a:r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b="1" dirty="0" err="1">
                <a:latin typeface="Arial" panose="020B0604020202020204" pitchFamily="34" charset="0"/>
                <a:cs typeface="Arial" panose="020B0604020202020204" pitchFamily="34" charset="0"/>
              </a:rPr>
              <a:t>vývoja</a:t>
            </a:r>
            <a:r>
              <a:rPr lang="en-US" sz="18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zahŕňa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stimuláciu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stanovenie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cieľov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monitorovanie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financovanie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koncepcie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podporu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tvorby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spin-out</a:t>
            </a:r>
            <a:r>
              <a:rPr lang="sk-SK" sz="1800" dirty="0">
                <a:latin typeface="Arial" panose="020B0604020202020204" pitchFamily="34" charset="0"/>
                <a:cs typeface="Arial" panose="020B0604020202020204" pitchFamily="34" charset="0"/>
              </a:rPr>
              <a:t>u</a:t>
            </a:r>
            <a:endParaRPr 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buNone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buNone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buNone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659693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b="1" dirty="0" err="1">
                <a:solidFill>
                  <a:srgbClr val="0000CC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Poďakovanie</a:t>
            </a:r>
            <a:endParaRPr lang="sk-SK" sz="28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71613"/>
            <a:ext cx="10515600" cy="47236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buNone/>
            </a:pPr>
            <a:r>
              <a:rPr lang="sk-SK" sz="2900" dirty="0"/>
              <a:t>Panely sa chcú poďakovať</a:t>
            </a:r>
          </a:p>
          <a:p>
            <a:pPr>
              <a:lnSpc>
                <a:spcPct val="100000"/>
              </a:lnSpc>
              <a:spcBef>
                <a:spcPts val="0"/>
              </a:spcBef>
              <a:buNone/>
            </a:pPr>
            <a:r>
              <a:rPr lang="sk-SK" sz="2900" dirty="0"/>
              <a:t>vedeniu SAV a</a:t>
            </a:r>
            <a:endParaRPr lang="en-US" sz="2900" dirty="0"/>
          </a:p>
          <a:p>
            <a:pPr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900" dirty="0"/>
              <a:t>M</a:t>
            </a:r>
            <a:r>
              <a:rPr lang="sk-SK" sz="2900" dirty="0"/>
              <a:t>á</a:t>
            </a:r>
            <a:r>
              <a:rPr lang="en-US" sz="2900" dirty="0" err="1"/>
              <a:t>ri</a:t>
            </a:r>
            <a:r>
              <a:rPr lang="sk-SK" sz="2900" dirty="0"/>
              <a:t>i</a:t>
            </a:r>
            <a:r>
              <a:rPr lang="en-US" sz="2900" dirty="0"/>
              <a:t> </a:t>
            </a:r>
            <a:r>
              <a:rPr lang="en-US" sz="2900" dirty="0" err="1"/>
              <a:t>Omastov</a:t>
            </a:r>
            <a:r>
              <a:rPr lang="sk-SK" sz="2900" dirty="0"/>
              <a:t>ej</a:t>
            </a:r>
            <a:r>
              <a:rPr lang="en-US" sz="2900" dirty="0"/>
              <a:t> a </a:t>
            </a:r>
            <a:r>
              <a:rPr lang="sk-SK" sz="2900" dirty="0"/>
              <a:t>Petrovi</a:t>
            </a:r>
            <a:r>
              <a:rPr lang="en-US" sz="2900" dirty="0"/>
              <a:t> </a:t>
            </a:r>
            <a:r>
              <a:rPr lang="en-US" sz="2900" dirty="0" err="1"/>
              <a:t>Samuely</a:t>
            </a:r>
            <a:r>
              <a:rPr lang="sk-SK" sz="2900" dirty="0"/>
              <a:t>mu</a:t>
            </a:r>
            <a:r>
              <a:rPr lang="en-US" sz="2900" dirty="0"/>
              <a:t> </a:t>
            </a:r>
            <a:r>
              <a:rPr lang="sk-SK" sz="2900" dirty="0"/>
              <a:t>za ich vynikajúcu podporu</a:t>
            </a:r>
            <a:endParaRPr lang="en-US" sz="2900" dirty="0"/>
          </a:p>
          <a:p>
            <a:pPr>
              <a:lnSpc>
                <a:spcPct val="100000"/>
              </a:lnSpc>
              <a:spcBef>
                <a:spcPts val="0"/>
              </a:spcBef>
              <a:buNone/>
            </a:pPr>
            <a:endParaRPr lang="en-US" sz="2900" dirty="0"/>
          </a:p>
          <a:p>
            <a:pPr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900" dirty="0" err="1"/>
              <a:t>Zamestnancom</a:t>
            </a:r>
            <a:r>
              <a:rPr lang="en-US" sz="2900" dirty="0"/>
              <a:t> </a:t>
            </a:r>
            <a:r>
              <a:rPr lang="sk-SK" sz="2900" dirty="0"/>
              <a:t>ústavov</a:t>
            </a:r>
            <a:r>
              <a:rPr lang="en-US" sz="2900" dirty="0"/>
              <a:t> za </a:t>
            </a:r>
            <a:r>
              <a:rPr lang="en-US" sz="2900" dirty="0" err="1"/>
              <a:t>zhromaždenie</a:t>
            </a:r>
            <a:r>
              <a:rPr lang="en-US" sz="2900" dirty="0"/>
              <a:t> </a:t>
            </a:r>
            <a:r>
              <a:rPr lang="en-US" sz="2900" dirty="0" err="1"/>
              <a:t>všetkých</a:t>
            </a:r>
            <a:r>
              <a:rPr lang="en-US" sz="2900" dirty="0"/>
              <a:t> </a:t>
            </a:r>
            <a:r>
              <a:rPr lang="en-US" sz="2900" dirty="0" err="1"/>
              <a:t>požadovaných</a:t>
            </a:r>
            <a:r>
              <a:rPr lang="en-US" sz="2900" dirty="0"/>
              <a:t> </a:t>
            </a:r>
            <a:r>
              <a:rPr lang="en-US" sz="2900" dirty="0" err="1"/>
              <a:t>údajov</a:t>
            </a:r>
            <a:r>
              <a:rPr lang="en-US" sz="2900" dirty="0"/>
              <a:t> </a:t>
            </a:r>
          </a:p>
          <a:p>
            <a:pPr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900" dirty="0"/>
              <a:t>a </a:t>
            </a:r>
            <a:r>
              <a:rPr lang="en-US" sz="2900" dirty="0" err="1"/>
              <a:t>informácií</a:t>
            </a:r>
            <a:r>
              <a:rPr lang="en-US" sz="2900" dirty="0"/>
              <a:t> </a:t>
            </a:r>
            <a:r>
              <a:rPr lang="en-US" sz="2900" dirty="0" err="1"/>
              <a:t>na</a:t>
            </a:r>
            <a:r>
              <a:rPr lang="en-US" sz="2900" dirty="0"/>
              <a:t> </a:t>
            </a:r>
            <a:r>
              <a:rPr lang="en-US" sz="2900" dirty="0" err="1"/>
              <a:t>posúdenie</a:t>
            </a:r>
            <a:endParaRPr lang="sk-SK" sz="2900" dirty="0"/>
          </a:p>
          <a:p>
            <a:pPr>
              <a:lnSpc>
                <a:spcPct val="100000"/>
              </a:lnSpc>
              <a:spcBef>
                <a:spcPts val="0"/>
              </a:spcBef>
              <a:buNone/>
            </a:pPr>
            <a:endParaRPr lang="en-US" sz="2900" dirty="0"/>
          </a:p>
          <a:p>
            <a:pPr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900" dirty="0" err="1"/>
              <a:t>Vedeni</a:t>
            </a:r>
            <a:r>
              <a:rPr lang="sk-SK" sz="2900" dirty="0"/>
              <a:t>u</a:t>
            </a:r>
            <a:r>
              <a:rPr lang="en-US" sz="2900" dirty="0"/>
              <a:t> </a:t>
            </a:r>
            <a:r>
              <a:rPr lang="sk-SK" sz="2900" dirty="0"/>
              <a:t>ústavov</a:t>
            </a:r>
            <a:r>
              <a:rPr lang="en-US" sz="2900" dirty="0"/>
              <a:t>, </a:t>
            </a:r>
            <a:r>
              <a:rPr lang="en-US" sz="2900" dirty="0" err="1"/>
              <a:t>akademick</a:t>
            </a:r>
            <a:r>
              <a:rPr lang="sk-SK" sz="2900" dirty="0" err="1"/>
              <a:t>ým</a:t>
            </a:r>
            <a:r>
              <a:rPr lang="en-US" sz="2900" dirty="0"/>
              <a:t> </a:t>
            </a:r>
            <a:r>
              <a:rPr lang="en-US" sz="2900" dirty="0" err="1"/>
              <a:t>pracovní</a:t>
            </a:r>
            <a:r>
              <a:rPr lang="sk-SK" sz="2900" dirty="0"/>
              <a:t>kom</a:t>
            </a:r>
            <a:r>
              <a:rPr lang="en-US" sz="2900" dirty="0"/>
              <a:t> a </a:t>
            </a:r>
            <a:r>
              <a:rPr lang="en-US" sz="2900" dirty="0" err="1"/>
              <a:t>výskumn</a:t>
            </a:r>
            <a:r>
              <a:rPr lang="sk-SK" sz="2900" dirty="0" err="1"/>
              <a:t>ým</a:t>
            </a:r>
            <a:r>
              <a:rPr lang="en-US" sz="2900" dirty="0"/>
              <a:t> </a:t>
            </a:r>
            <a:r>
              <a:rPr lang="en-US" sz="2900" dirty="0" err="1"/>
              <a:t>pracovní</a:t>
            </a:r>
            <a:r>
              <a:rPr lang="sk-SK" sz="2900" dirty="0"/>
              <a:t>kom</a:t>
            </a:r>
          </a:p>
          <a:p>
            <a:pPr>
              <a:lnSpc>
                <a:spcPct val="100000"/>
              </a:lnSpc>
              <a:spcBef>
                <a:spcPts val="0"/>
              </a:spcBef>
              <a:buNone/>
            </a:pPr>
            <a:r>
              <a:rPr lang="en-US" sz="2900" dirty="0" err="1"/>
              <a:t>na</a:t>
            </a:r>
            <a:r>
              <a:rPr lang="en-US" sz="2900" dirty="0"/>
              <a:t> </a:t>
            </a:r>
            <a:r>
              <a:rPr lang="en-US" sz="2900" dirty="0" err="1"/>
              <a:t>začiatku</a:t>
            </a:r>
            <a:r>
              <a:rPr lang="en-US" sz="2900" dirty="0"/>
              <a:t> </a:t>
            </a:r>
            <a:r>
              <a:rPr lang="en-US" sz="2900" dirty="0" err="1"/>
              <a:t>kariéry</a:t>
            </a:r>
            <a:r>
              <a:rPr lang="en-US" sz="2900" dirty="0"/>
              <a:t> pre </a:t>
            </a:r>
            <a:r>
              <a:rPr lang="sk-SK" sz="2900" dirty="0"/>
              <a:t>ich </a:t>
            </a:r>
            <a:r>
              <a:rPr lang="en-US" sz="2900" dirty="0" err="1"/>
              <a:t>otvorené</a:t>
            </a:r>
            <a:r>
              <a:rPr lang="en-US" sz="2900" dirty="0"/>
              <a:t>, </a:t>
            </a:r>
            <a:r>
              <a:rPr lang="en-US" sz="2900" dirty="0" err="1"/>
              <a:t>informatívne</a:t>
            </a:r>
            <a:r>
              <a:rPr lang="en-US" sz="2900" dirty="0"/>
              <a:t> a </a:t>
            </a:r>
            <a:r>
              <a:rPr lang="en-US" sz="2900" dirty="0" err="1"/>
              <a:t>inšpiratívne</a:t>
            </a:r>
            <a:r>
              <a:rPr lang="en-US" sz="2900" dirty="0"/>
              <a:t> </a:t>
            </a:r>
            <a:r>
              <a:rPr lang="en-US" sz="2900" dirty="0" err="1"/>
              <a:t>rozhovory</a:t>
            </a:r>
            <a:endParaRPr lang="sk-SK" sz="2900" dirty="0"/>
          </a:p>
          <a:p>
            <a:pPr>
              <a:lnSpc>
                <a:spcPct val="100000"/>
              </a:lnSpc>
              <a:spcBef>
                <a:spcPts val="0"/>
              </a:spcBef>
              <a:buNone/>
            </a:pPr>
            <a:endParaRPr lang="en-US" sz="2900" dirty="0"/>
          </a:p>
          <a:p>
            <a:pPr>
              <a:lnSpc>
                <a:spcPct val="100000"/>
              </a:lnSpc>
              <a:spcBef>
                <a:spcPts val="0"/>
              </a:spcBef>
              <a:buNone/>
            </a:pPr>
            <a:r>
              <a:rPr lang="sk-SK" sz="2900" b="1" dirty="0"/>
              <a:t>ĎAKUJEME</a:t>
            </a:r>
            <a:r>
              <a:rPr lang="en-US" sz="2900" b="1" dirty="0"/>
              <a:t>!</a:t>
            </a: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0000"/>
              </a:lnSpc>
              <a:spcBef>
                <a:spcPts val="0"/>
              </a:spcBef>
              <a:buNone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buNone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buNone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ts val="0"/>
              </a:spcBef>
              <a:buNone/>
            </a:pPr>
            <a:endParaRPr lang="en-US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None/>
            </a:pPr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70209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746</TotalTime>
  <Words>1467</Words>
  <Application>Microsoft Office PowerPoint</Application>
  <PresentationFormat>Širokouhlá</PresentationFormat>
  <Paragraphs>226</Paragraphs>
  <Slides>13</Slides>
  <Notes>3</Notes>
  <HiddenSlides>0</HiddenSlides>
  <MMClips>0</MMClips>
  <ScaleCrop>false</ScaleCrop>
  <HeadingPairs>
    <vt:vector size="8" baseType="variant">
      <vt:variant>
        <vt:lpstr>Použité písma</vt:lpstr>
      </vt:variant>
      <vt:variant>
        <vt:i4>4</vt:i4>
      </vt:variant>
      <vt:variant>
        <vt:lpstr>Motív</vt:lpstr>
      </vt:variant>
      <vt:variant>
        <vt:i4>1</vt:i4>
      </vt:variant>
      <vt:variant>
        <vt:lpstr>Vložené servery OLE</vt:lpstr>
      </vt:variant>
      <vt:variant>
        <vt:i4>0</vt:i4>
      </vt:variant>
      <vt:variant>
        <vt:lpstr>Nadpisy snímok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Montserrat-Regular</vt:lpstr>
      <vt:lpstr>Office Theme</vt:lpstr>
      <vt:lpstr> Pravidelné hodnotenie výskumných ústavov Slovenskej akadémie vied 2016 – 2021 2. februára 2023, Bratislava Marja Makarow, hlavná hodnotiteľka Meta-panelu </vt:lpstr>
      <vt:lpstr>Prezentácia programu PowerPoint</vt:lpstr>
      <vt:lpstr>Prezentácia programu PowerPoint</vt:lpstr>
      <vt:lpstr>Prezentácia programu PowerPoint</vt:lpstr>
      <vt:lpstr>Prezentácia programu PowerPoint</vt:lpstr>
      <vt:lpstr>Celkový rozvoj SAV od roku 2015</vt:lpstr>
      <vt:lpstr>Odporúčania ministerstvu, SAV a jej ústavom sú zamerané na:</vt:lpstr>
      <vt:lpstr>A    Odporúčania pre ministerstvo</vt:lpstr>
      <vt:lpstr>B    Odporúčania vedeniu SAV</vt:lpstr>
      <vt:lpstr>C    Odporúčania ústavom SAV  Oddelenie vied o neživej prírode, predseda panelu Helmut Weissert Oddelenie vied o živej prírode a chemických vedách, predseda panelu Toivo Maimets Oddelenie vied o spoločnosti a kultúre, predseda panelu Wim van den Doel  </vt:lpstr>
      <vt:lpstr>D    Odporúčania na podporu výskumných pracovníkov       na začiatku svojej kariéry  Gemma Modinos, King’s College London, Veľká Británia</vt:lpstr>
      <vt:lpstr>E     Odporúčania na podporu transferu vedomostí         do spoločnosti  Spela Stres, Jozef Stefan Institute, SL</vt:lpstr>
      <vt:lpstr>Poďakovanie</vt:lpstr>
    </vt:vector>
  </TitlesOfParts>
  <Company>Ústav polymérov SAV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Regular assessment of research institutes  of the Slovak Academy of Sciences  for period 2012 – 2015</dc:title>
  <dc:creator>Mária Omastová</dc:creator>
  <cp:lastModifiedBy>Galikova</cp:lastModifiedBy>
  <cp:revision>104</cp:revision>
  <cp:lastPrinted>2023-02-01T16:21:08Z</cp:lastPrinted>
  <dcterms:created xsi:type="dcterms:W3CDTF">2017-02-08T21:49:13Z</dcterms:created>
  <dcterms:modified xsi:type="dcterms:W3CDTF">2023-02-01T16:25:40Z</dcterms:modified>
</cp:coreProperties>
</file>